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media/image35.jpg" ContentType="image/jpeg"/>
  <Override PartName="/ppt/media/image37.jpg" ContentType="image/jpeg"/>
  <Override PartName="/ppt/media/image49.jpg" ContentType="image/jpeg"/>
  <Override PartName="/ppt/media/image5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1"/>
    <p:sldMasterId id="2147483662" r:id="rId2"/>
    <p:sldMasterId id="2147483690" r:id="rId3"/>
    <p:sldMasterId id="2147483692" r:id="rId4"/>
    <p:sldMasterId id="2147483678" r:id="rId5"/>
    <p:sldMasterId id="2147483682" r:id="rId6"/>
    <p:sldMasterId id="2147483694" r:id="rId7"/>
  </p:sldMasterIdLst>
  <p:notesMasterIdLst>
    <p:notesMasterId r:id="rId29"/>
  </p:notesMasterIdLst>
  <p:handoutMasterIdLst>
    <p:handoutMasterId r:id="rId30"/>
  </p:handoutMasterIdLst>
  <p:sldIdLst>
    <p:sldId id="441" r:id="rId8"/>
    <p:sldId id="322" r:id="rId9"/>
    <p:sldId id="443" r:id="rId10"/>
    <p:sldId id="434" r:id="rId11"/>
    <p:sldId id="442" r:id="rId12"/>
    <p:sldId id="444" r:id="rId13"/>
    <p:sldId id="446" r:id="rId14"/>
    <p:sldId id="449" r:id="rId15"/>
    <p:sldId id="445" r:id="rId16"/>
    <p:sldId id="450" r:id="rId17"/>
    <p:sldId id="453" r:id="rId18"/>
    <p:sldId id="451" r:id="rId19"/>
    <p:sldId id="448" r:id="rId20"/>
    <p:sldId id="447" r:id="rId21"/>
    <p:sldId id="454" r:id="rId22"/>
    <p:sldId id="455" r:id="rId23"/>
    <p:sldId id="320" r:id="rId24"/>
    <p:sldId id="334" r:id="rId25"/>
    <p:sldId id="336" r:id="rId26"/>
    <p:sldId id="433" r:id="rId27"/>
    <p:sldId id="274" r:id="rId28"/>
  </p:sldIdLst>
  <p:sldSz cx="9144000" cy="5143500" type="screen16x9"/>
  <p:notesSz cx="6858000" cy="9144000"/>
  <p:custDataLst>
    <p:tags r:id="rId31"/>
  </p:custData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98"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 Gao" initials="KG" lastIdx="1" clrIdx="0">
    <p:extLst>
      <p:ext uri="{19B8F6BF-5375-455C-9EA6-DF929625EA0E}">
        <p15:presenceInfo xmlns:p15="http://schemas.microsoft.com/office/powerpoint/2012/main" userId="S::gkun@net.chalmers.se::1264117a-542c-44dd-a27c-0c2fa845d7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5C"/>
    <a:srgbClr val="F479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88" autoAdjust="0"/>
    <p:restoredTop sz="88645" autoAdjust="0"/>
  </p:normalViewPr>
  <p:slideViewPr>
    <p:cSldViewPr snapToGrid="0" snapToObjects="1">
      <p:cViewPr varScale="1">
        <p:scale>
          <a:sx n="126" d="100"/>
          <a:sy n="126" d="100"/>
        </p:scale>
        <p:origin x="894" y="114"/>
      </p:cViewPr>
      <p:guideLst>
        <p:guide orient="horz" pos="1098"/>
        <p:guide pos="2880"/>
      </p:guideLst>
    </p:cSldViewPr>
  </p:slideViewPr>
  <p:notesTextViewPr>
    <p:cViewPr>
      <p:scale>
        <a:sx n="1" d="1"/>
        <a:sy n="1" d="1"/>
      </p:scale>
      <p:origin x="0" y="0"/>
    </p:cViewPr>
  </p:notesTextViewPr>
  <p:notesViewPr>
    <p:cSldViewPr snapToGrid="0" snapToObjects="1">
      <p:cViewPr varScale="1">
        <p:scale>
          <a:sx n="82" d="100"/>
          <a:sy n="82" d="100"/>
        </p:scale>
        <p:origin x="387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8274D9A-6C7D-234D-AE86-E3DE22D241CB}" type="datetimeFigureOut">
              <a:rPr lang="en-GB" smtClean="0"/>
              <a:t>12/12/2023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11ABE9-8BB0-4640-A642-76776F30FD98}" type="slidenum">
              <a:rPr lang="en-GB" smtClean="0"/>
              <a:t>‹#›</a:t>
            </a:fld>
            <a:endParaRPr lang="en-GB"/>
          </a:p>
        </p:txBody>
      </p:sp>
    </p:spTree>
    <p:extLst>
      <p:ext uri="{BB962C8B-B14F-4D97-AF65-F5344CB8AC3E}">
        <p14:creationId xmlns:p14="http://schemas.microsoft.com/office/powerpoint/2010/main" val="1574511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4B149-0FB5-1240-8D15-628354CAB5A0}" type="datetimeFigureOut">
              <a:rPr lang="en-GB" smtClean="0"/>
              <a:t>12/12/2023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C585-97D2-734D-B208-1B7E4E6CCB17}" type="slidenum">
              <a:rPr lang="en-GB" smtClean="0"/>
              <a:t>‹#›</a:t>
            </a:fld>
            <a:endParaRPr lang="en-GB"/>
          </a:p>
        </p:txBody>
      </p:sp>
    </p:spTree>
    <p:extLst>
      <p:ext uri="{BB962C8B-B14F-4D97-AF65-F5344CB8AC3E}">
        <p14:creationId xmlns:p14="http://schemas.microsoft.com/office/powerpoint/2010/main" val="577903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B8C585-97D2-734D-B208-1B7E4E6CCB17}" type="slidenum">
              <a:rPr lang="en-GB" smtClean="0"/>
              <a:t>1</a:t>
            </a:fld>
            <a:endParaRPr lang="en-GB"/>
          </a:p>
        </p:txBody>
      </p:sp>
    </p:spTree>
    <p:extLst>
      <p:ext uri="{BB962C8B-B14F-4D97-AF65-F5344CB8AC3E}">
        <p14:creationId xmlns:p14="http://schemas.microsoft.com/office/powerpoint/2010/main" val="106670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white">
    <p:spTree>
      <p:nvGrpSpPr>
        <p:cNvPr id="1" name=""/>
        <p:cNvGrpSpPr/>
        <p:nvPr/>
      </p:nvGrpSpPr>
      <p:grpSpPr>
        <a:xfrm>
          <a:off x="0" y="0"/>
          <a:ext cx="0" cy="0"/>
          <a:chOff x="0" y="0"/>
          <a:chExt cx="0" cy="0"/>
        </a:xfrm>
      </p:grpSpPr>
      <p:sp>
        <p:nvSpPr>
          <p:cNvPr id="4" name="Text Placeholder 5"/>
          <p:cNvSpPr>
            <a:spLocks noGrp="1"/>
          </p:cNvSpPr>
          <p:nvPr>
            <p:ph type="body" sz="quarter" idx="11" hasCustomPrompt="1"/>
          </p:nvPr>
        </p:nvSpPr>
        <p:spPr>
          <a:xfrm>
            <a:off x="406439" y="1523571"/>
            <a:ext cx="6334835" cy="1164161"/>
          </a:xfrm>
          <a:prstGeom prst="rect">
            <a:avLst/>
          </a:prstGeom>
        </p:spPr>
        <p:txBody>
          <a:bodyPr vert="horz"/>
          <a:lstStyle>
            <a:lvl1pPr marL="0" indent="0">
              <a:lnSpc>
                <a:spcPct val="80000"/>
              </a:lnSpc>
              <a:buNone/>
              <a:defRPr sz="4000" b="1" cap="all" spc="-100" baseline="0">
                <a:solidFill>
                  <a:schemeClr val="tx1"/>
                </a:solidFill>
                <a:latin typeface="Arial" charset="0"/>
                <a:ea typeface="Arial" charset="0"/>
                <a:cs typeface="Arial" charset="0"/>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noProof="0" dirty="0"/>
              <a:t>Presentation Headline</a:t>
            </a:r>
          </a:p>
        </p:txBody>
      </p:sp>
      <p:sp>
        <p:nvSpPr>
          <p:cNvPr id="5" name="Text Placeholder 3"/>
          <p:cNvSpPr>
            <a:spLocks noGrp="1"/>
          </p:cNvSpPr>
          <p:nvPr>
            <p:ph type="body" sz="quarter" idx="10" hasCustomPrompt="1"/>
          </p:nvPr>
        </p:nvSpPr>
        <p:spPr>
          <a:xfrm>
            <a:off x="406439" y="2734594"/>
            <a:ext cx="5005388" cy="429192"/>
          </a:xfrm>
          <a:prstGeom prst="rect">
            <a:avLst/>
          </a:prstGeom>
        </p:spPr>
        <p:txBody>
          <a:bodyPr vert="horz"/>
          <a:lstStyle>
            <a:lvl1pPr marL="0" indent="0">
              <a:buFontTx/>
              <a:buNone/>
              <a:defRPr sz="1800" cap="all" baseline="0">
                <a:solidFill>
                  <a:schemeClr val="tx1"/>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noProof="0" dirty="0"/>
              <a:t>Sub headline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00006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700" b="0" i="0">
                <a:solidFill>
                  <a:schemeClr val="bg1"/>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17548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418171"/>
            <a:ext cx="9144000" cy="4725329"/>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noProof="0"/>
              <a:t>Image</a:t>
            </a:r>
          </a:p>
        </p:txBody>
      </p:sp>
      <p:sp>
        <p:nvSpPr>
          <p:cNvPr id="2" name="Date Placeholder 3">
            <a:extLst>
              <a:ext uri="{FF2B5EF4-FFF2-40B4-BE49-F238E27FC236}">
                <a16:creationId xmlns:a16="http://schemas.microsoft.com/office/drawing/2014/main" id="{750DD5A7-AAF8-182B-FF6A-7ABAA69A9018}"/>
              </a:ext>
            </a:extLst>
          </p:cNvPr>
          <p:cNvSpPr>
            <a:spLocks noGrp="1"/>
          </p:cNvSpPr>
          <p:nvPr>
            <p:ph type="dt" sz="half" idx="10"/>
          </p:nvPr>
        </p:nvSpPr>
        <p:spPr>
          <a:xfrm>
            <a:off x="468890" y="4968000"/>
            <a:ext cx="2133600" cy="207875"/>
          </a:xfrm>
        </p:spPr>
        <p:txBody>
          <a:bodyPr/>
          <a:lstStyle/>
          <a:p>
            <a:fld id="{10A49EBF-FDC8-5A42-8FEC-9D15BDADFEC1}" type="datetime1">
              <a:rPr lang="sv-SE" smtClean="0"/>
              <a:t>2023-12-12</a:t>
            </a:fld>
            <a:endParaRPr lang="sv-SE" dirty="0"/>
          </a:p>
        </p:txBody>
      </p:sp>
      <p:sp>
        <p:nvSpPr>
          <p:cNvPr id="3" name="Footer Placeholder 4">
            <a:extLst>
              <a:ext uri="{FF2B5EF4-FFF2-40B4-BE49-F238E27FC236}">
                <a16:creationId xmlns:a16="http://schemas.microsoft.com/office/drawing/2014/main" id="{22D3CCB5-BE95-9492-A2D9-2402F5B3E49A}"/>
              </a:ext>
            </a:extLst>
          </p:cNvPr>
          <p:cNvSpPr>
            <a:spLocks noGrp="1"/>
          </p:cNvSpPr>
          <p:nvPr>
            <p:ph type="ftr" sz="quarter" idx="11"/>
          </p:nvPr>
        </p:nvSpPr>
        <p:spPr>
          <a:xfrm>
            <a:off x="3124200" y="4968000"/>
            <a:ext cx="2895600" cy="207875"/>
          </a:xfrm>
        </p:spPr>
        <p:txBody>
          <a:bodyPr/>
          <a:lstStyle/>
          <a:p>
            <a:r>
              <a:rPr lang="en-GB" noProof="0"/>
              <a:t>Chalmers University of Technology</a:t>
            </a:r>
          </a:p>
        </p:txBody>
      </p:sp>
      <p:sp>
        <p:nvSpPr>
          <p:cNvPr id="4" name="Slide Number Placeholder 5">
            <a:extLst>
              <a:ext uri="{FF2B5EF4-FFF2-40B4-BE49-F238E27FC236}">
                <a16:creationId xmlns:a16="http://schemas.microsoft.com/office/drawing/2014/main" id="{837641A0-8B00-8C01-26EE-41DEE16C1DD0}"/>
              </a:ext>
            </a:extLst>
          </p:cNvPr>
          <p:cNvSpPr>
            <a:spLocks noGrp="1"/>
          </p:cNvSpPr>
          <p:nvPr>
            <p:ph type="sldNum" sz="quarter" idx="12"/>
          </p:nvPr>
        </p:nvSpPr>
        <p:spPr>
          <a:xfrm>
            <a:off x="6553200" y="4968000"/>
            <a:ext cx="2133600" cy="207875"/>
          </a:xfrm>
        </p:spPr>
        <p:txBody>
          <a:bodyPr/>
          <a:lstStyle/>
          <a:p>
            <a:fld id="{344E8EA3-C3DD-5544-8A1C-EA00A1673D37}" type="slidenum">
              <a:rPr lang="sv-SE" smtClean="0"/>
              <a:pPr/>
              <a:t>‹#›</a:t>
            </a:fld>
            <a:endParaRPr lang="sv-S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hite">
    <p:spTree>
      <p:nvGrpSpPr>
        <p:cNvPr id="1" name=""/>
        <p:cNvGrpSpPr/>
        <p:nvPr/>
      </p:nvGrpSpPr>
      <p:grpSpPr>
        <a:xfrm>
          <a:off x="0" y="0"/>
          <a:ext cx="0" cy="0"/>
          <a:chOff x="0" y="0"/>
          <a:chExt cx="0" cy="0"/>
        </a:xfrm>
      </p:grpSpPr>
      <p:sp>
        <p:nvSpPr>
          <p:cNvPr id="4" name="Text Placeholder 5"/>
          <p:cNvSpPr>
            <a:spLocks noGrp="1"/>
          </p:cNvSpPr>
          <p:nvPr>
            <p:ph type="body" sz="quarter" idx="11" hasCustomPrompt="1"/>
          </p:nvPr>
        </p:nvSpPr>
        <p:spPr>
          <a:xfrm>
            <a:off x="406439" y="1523571"/>
            <a:ext cx="6334835" cy="1164161"/>
          </a:xfrm>
          <a:prstGeom prst="rect">
            <a:avLst/>
          </a:prstGeom>
        </p:spPr>
        <p:txBody>
          <a:bodyPr vert="horz"/>
          <a:lstStyle>
            <a:lvl1pPr marL="0" indent="0">
              <a:lnSpc>
                <a:spcPct val="80000"/>
              </a:lnSpc>
              <a:buNone/>
              <a:defRPr sz="4000" b="1" cap="all" spc="-100" baseline="0">
                <a:solidFill>
                  <a:schemeClr val="tx1"/>
                </a:solidFill>
                <a:latin typeface="Arial" charset="0"/>
                <a:ea typeface="Arial" charset="0"/>
                <a:cs typeface="Arial" charset="0"/>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noProof="0" dirty="0"/>
              <a:t>Presentation Headline</a:t>
            </a:r>
          </a:p>
        </p:txBody>
      </p:sp>
      <p:sp>
        <p:nvSpPr>
          <p:cNvPr id="5" name="Text Placeholder 3"/>
          <p:cNvSpPr>
            <a:spLocks noGrp="1"/>
          </p:cNvSpPr>
          <p:nvPr>
            <p:ph type="body" sz="quarter" idx="10" hasCustomPrompt="1"/>
          </p:nvPr>
        </p:nvSpPr>
        <p:spPr>
          <a:xfrm>
            <a:off x="406439" y="2734594"/>
            <a:ext cx="5005388" cy="429192"/>
          </a:xfrm>
          <a:prstGeom prst="rect">
            <a:avLst/>
          </a:prstGeom>
        </p:spPr>
        <p:txBody>
          <a:bodyPr vert="horz"/>
          <a:lstStyle>
            <a:lvl1pPr marL="0" indent="0">
              <a:buFontTx/>
              <a:buNone/>
              <a:defRPr sz="1800" cap="all" baseline="0">
                <a:solidFill>
                  <a:schemeClr val="tx1"/>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noProof="0" dirty="0"/>
              <a:t>Sub headline</a:t>
            </a:r>
          </a:p>
        </p:txBody>
      </p:sp>
    </p:spTree>
    <p:extLst>
      <p:ext uri="{BB962C8B-B14F-4D97-AF65-F5344CB8AC3E}">
        <p14:creationId xmlns:p14="http://schemas.microsoft.com/office/powerpoint/2010/main" val="3100904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sta bilden">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green">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406439" y="1523571"/>
            <a:ext cx="6334835" cy="1164161"/>
          </a:xfrm>
          <a:prstGeom prst="rect">
            <a:avLst/>
          </a:prstGeom>
        </p:spPr>
        <p:txBody>
          <a:bodyPr vert="horz"/>
          <a:lstStyle>
            <a:lvl1pPr marL="0" indent="0">
              <a:lnSpc>
                <a:spcPct val="80000"/>
              </a:lnSpc>
              <a:buNone/>
              <a:defRPr sz="4000" b="1" cap="all" spc="-100" baseline="0">
                <a:solidFill>
                  <a:schemeClr val="bg1"/>
                </a:solidFill>
                <a:latin typeface="Arial" charset="0"/>
                <a:ea typeface="Arial" charset="0"/>
                <a:cs typeface="Arial" charset="0"/>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noProof="0" dirty="0"/>
              <a:t>Presentation Headline</a:t>
            </a:r>
          </a:p>
        </p:txBody>
      </p:sp>
      <p:sp>
        <p:nvSpPr>
          <p:cNvPr id="7" name="Text Placeholder 3"/>
          <p:cNvSpPr>
            <a:spLocks noGrp="1"/>
          </p:cNvSpPr>
          <p:nvPr>
            <p:ph type="body" sz="quarter" idx="10" hasCustomPrompt="1"/>
          </p:nvPr>
        </p:nvSpPr>
        <p:spPr>
          <a:xfrm>
            <a:off x="406439" y="2734594"/>
            <a:ext cx="5005388" cy="429192"/>
          </a:xfrm>
          <a:prstGeom prst="rect">
            <a:avLst/>
          </a:prstGeom>
        </p:spPr>
        <p:txBody>
          <a:bodyPr vert="horz"/>
          <a:lstStyle>
            <a:lvl1pPr marL="0" indent="0">
              <a:buFontTx/>
              <a:buNone/>
              <a:defRPr sz="1800" cap="all" baseline="0">
                <a:solidFill>
                  <a:schemeClr val="bg1"/>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noProof="0" dirty="0"/>
              <a:t>Sub headline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one column green">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A973BA84-5EA3-BF43-8DBB-515E35D13A37}" type="datetime1">
              <a:rPr lang="sv-SE" smtClean="0"/>
              <a:t>2023-12-12</a:t>
            </a:fld>
            <a:endParaRPr lang="sv-SE"/>
          </a:p>
        </p:txBody>
      </p:sp>
      <p:sp>
        <p:nvSpPr>
          <p:cNvPr id="8"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9"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
        <p:nvSpPr>
          <p:cNvPr id="6" name="Title 1"/>
          <p:cNvSpPr>
            <a:spLocks noGrp="1"/>
          </p:cNvSpPr>
          <p:nvPr>
            <p:ph type="title" hasCustomPrompt="1"/>
          </p:nvPr>
        </p:nvSpPr>
        <p:spPr>
          <a:xfrm>
            <a:off x="468890" y="614003"/>
            <a:ext cx="8217910" cy="668387"/>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sv-SE" noProof="0" dirty="0"/>
          </a:p>
        </p:txBody>
      </p:sp>
      <p:sp>
        <p:nvSpPr>
          <p:cNvPr id="10" name="Content Placeholder 2"/>
          <p:cNvSpPr>
            <a:spLocks noGrp="1"/>
          </p:cNvSpPr>
          <p:nvPr>
            <p:ph idx="1" hasCustomPrompt="1"/>
          </p:nvPr>
        </p:nvSpPr>
        <p:spPr>
          <a:xfrm>
            <a:off x="468890" y="1282390"/>
            <a:ext cx="8217910" cy="3480241"/>
          </a:xfrm>
          <a:prstGeom prst="rect">
            <a:avLst/>
          </a:prstGeom>
        </p:spPr>
        <p:txBody>
          <a:bodyPr/>
          <a:lstStyle>
            <a:lvl1pPr>
              <a:defRPr sz="2600" baseline="0">
                <a:solidFill>
                  <a:schemeClr val="bg1"/>
                </a:solidFill>
              </a:defRPr>
            </a:lvl1pPr>
            <a:lvl2pPr>
              <a:defRPr sz="2200" baseline="0">
                <a:solidFill>
                  <a:schemeClr val="bg1"/>
                </a:solidFill>
              </a:defRPr>
            </a:lvl2pPr>
            <a:lvl3pPr>
              <a:defRPr sz="1800" baseline="0">
                <a:solidFill>
                  <a:schemeClr val="bg1"/>
                </a:solidFill>
              </a:defRPr>
            </a:lvl3pPr>
            <a:lvl4pPr>
              <a:defRPr sz="1600" baseline="0">
                <a:solidFill>
                  <a:schemeClr val="bg1"/>
                </a:solidFill>
              </a:defRPr>
            </a:lvl4pPr>
            <a:lvl5pPr>
              <a:defRPr sz="1400" baseline="0">
                <a:solidFill>
                  <a:schemeClr val="bg1"/>
                </a:solidFill>
              </a:defRPr>
            </a:lvl5pPr>
            <a:lvl6pPr>
              <a:defRPr sz="1100" baseline="0">
                <a:solidFill>
                  <a:schemeClr val="bg1"/>
                </a:solidFill>
              </a:defRPr>
            </a:lvl6pPr>
          </a:lstStyle>
          <a:p>
            <a:pPr lvl="0"/>
            <a:r>
              <a:rPr lang="en-GB" noProof="0" dirty="0"/>
              <a:t>List one column</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cxnSp>
        <p:nvCxnSpPr>
          <p:cNvPr id="13" name="Straight Connector 12"/>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amble, list one column green">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7"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311D319C-0663-D742-B78B-DA8E40E27D15}" type="datetime1">
              <a:rPr lang="sv-SE" smtClean="0"/>
              <a:t>2023-12-12</a:t>
            </a:fld>
            <a:endParaRPr lang="sv-SE"/>
          </a:p>
        </p:txBody>
      </p:sp>
      <p:sp>
        <p:nvSpPr>
          <p:cNvPr id="8"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9"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
        <p:nvSpPr>
          <p:cNvPr id="6" name="Title 1"/>
          <p:cNvSpPr>
            <a:spLocks noGrp="1"/>
          </p:cNvSpPr>
          <p:nvPr>
            <p:ph type="title" hasCustomPrompt="1"/>
          </p:nvPr>
        </p:nvSpPr>
        <p:spPr>
          <a:xfrm>
            <a:off x="468890" y="614003"/>
            <a:ext cx="8217910" cy="665097"/>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sv-SE" noProof="0" dirty="0"/>
          </a:p>
        </p:txBody>
      </p:sp>
      <p:sp>
        <p:nvSpPr>
          <p:cNvPr id="10" name="Content Placeholder 2"/>
          <p:cNvSpPr>
            <a:spLocks noGrp="1"/>
          </p:cNvSpPr>
          <p:nvPr>
            <p:ph idx="1" hasCustomPrompt="1"/>
          </p:nvPr>
        </p:nvSpPr>
        <p:spPr>
          <a:xfrm>
            <a:off x="468890" y="1282390"/>
            <a:ext cx="8217910" cy="3480241"/>
          </a:xfrm>
          <a:prstGeom prst="rect">
            <a:avLst/>
          </a:prstGeom>
        </p:spPr>
        <p:txBody>
          <a:bodyPr/>
          <a:lstStyle>
            <a:lvl1pPr marL="0" indent="0">
              <a:buNone/>
              <a:defRPr sz="2600" baseline="0">
                <a:solidFill>
                  <a:schemeClr val="bg1"/>
                </a:solidFill>
              </a:defRPr>
            </a:lvl1pPr>
            <a:lvl2pPr>
              <a:defRPr sz="2200" baseline="0">
                <a:solidFill>
                  <a:schemeClr val="bg1"/>
                </a:solidFill>
              </a:defRPr>
            </a:lvl2pPr>
            <a:lvl3pPr>
              <a:defRPr sz="1800" baseline="0">
                <a:solidFill>
                  <a:schemeClr val="bg1"/>
                </a:solidFill>
              </a:defRPr>
            </a:lvl3pPr>
            <a:lvl4pPr>
              <a:defRPr sz="1600" baseline="0">
                <a:solidFill>
                  <a:schemeClr val="bg1"/>
                </a:solidFill>
              </a:defRPr>
            </a:lvl4pPr>
            <a:lvl5pPr>
              <a:defRPr sz="1400" baseline="0">
                <a:solidFill>
                  <a:schemeClr val="bg1"/>
                </a:solidFill>
              </a:defRPr>
            </a:lvl5pPr>
            <a:lvl6pPr>
              <a:defRPr sz="1100" baseline="0">
                <a:solidFill>
                  <a:schemeClr val="bg1"/>
                </a:solidFill>
              </a:defRPr>
            </a:lvl6pPr>
          </a:lstStyle>
          <a:p>
            <a:pPr lvl="0"/>
            <a:r>
              <a:rPr lang="en-GB" noProof="0" dirty="0"/>
              <a:t>Preamble one column</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cxnSp>
        <p:nvCxnSpPr>
          <p:cNvPr id="11" name="Straight Connector 10"/>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st two columns green">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0" name="Title 1"/>
          <p:cNvSpPr>
            <a:spLocks noGrp="1"/>
          </p:cNvSpPr>
          <p:nvPr>
            <p:ph type="title" hasCustomPrompt="1"/>
          </p:nvPr>
        </p:nvSpPr>
        <p:spPr>
          <a:xfrm>
            <a:off x="468890" y="614003"/>
            <a:ext cx="8217910" cy="665097"/>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en-GB" dirty="0"/>
          </a:p>
        </p:txBody>
      </p:sp>
      <p:sp>
        <p:nvSpPr>
          <p:cNvPr id="13" name="Content Placeholder 2"/>
          <p:cNvSpPr>
            <a:spLocks noGrp="1"/>
          </p:cNvSpPr>
          <p:nvPr>
            <p:ph idx="1" hasCustomPrompt="1"/>
          </p:nvPr>
        </p:nvSpPr>
        <p:spPr>
          <a:xfrm>
            <a:off x="468890" y="1282390"/>
            <a:ext cx="8217910" cy="3480241"/>
          </a:xfrm>
          <a:prstGeom prst="rect">
            <a:avLst/>
          </a:prstGeom>
        </p:spPr>
        <p:txBody>
          <a:bodyPr numCol="2" spcCol="324000"/>
          <a:lstStyle>
            <a:lvl1pPr>
              <a:defRPr sz="2600" baseline="0">
                <a:solidFill>
                  <a:schemeClr val="bg1"/>
                </a:solidFill>
              </a:defRPr>
            </a:lvl1pPr>
            <a:lvl2pPr>
              <a:defRPr sz="2200" baseline="0">
                <a:solidFill>
                  <a:schemeClr val="bg1"/>
                </a:solidFill>
              </a:defRPr>
            </a:lvl2pPr>
            <a:lvl3pPr>
              <a:defRPr sz="1800" baseline="0">
                <a:solidFill>
                  <a:schemeClr val="bg1"/>
                </a:solidFill>
              </a:defRPr>
            </a:lvl3pPr>
            <a:lvl4pPr>
              <a:defRPr sz="1600" baseline="0">
                <a:solidFill>
                  <a:schemeClr val="bg1"/>
                </a:solidFill>
              </a:defRPr>
            </a:lvl4pPr>
            <a:lvl5pPr>
              <a:defRPr sz="1400" baseline="0">
                <a:solidFill>
                  <a:schemeClr val="bg1"/>
                </a:solidFill>
              </a:defRPr>
            </a:lvl5pPr>
            <a:lvl6pPr>
              <a:defRPr>
                <a:solidFill>
                  <a:schemeClr val="bg1"/>
                </a:solidFill>
              </a:defRPr>
            </a:lvl6pPr>
          </a:lstStyle>
          <a:p>
            <a:pPr lvl="0"/>
            <a:r>
              <a:rPr lang="en-GB" noProof="0" dirty="0"/>
              <a:t>List two columns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
        <p:nvSpPr>
          <p:cNvPr id="14"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2FEB958C-9286-EE4D-B64F-62E480795CEF}" type="datetime1">
              <a:rPr lang="sv-SE" smtClean="0"/>
              <a:t>2023-12-12</a:t>
            </a:fld>
            <a:endParaRPr lang="sv-SE"/>
          </a:p>
        </p:txBody>
      </p:sp>
      <p:sp>
        <p:nvSpPr>
          <p:cNvPr id="15"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6"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cxnSp>
        <p:nvCxnSpPr>
          <p:cNvPr id="8" name="Straight Connector 7"/>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amble, list two columns green">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0" name="Title 1"/>
          <p:cNvSpPr>
            <a:spLocks noGrp="1"/>
          </p:cNvSpPr>
          <p:nvPr>
            <p:ph type="title" hasCustomPrompt="1"/>
          </p:nvPr>
        </p:nvSpPr>
        <p:spPr>
          <a:xfrm>
            <a:off x="468890" y="614003"/>
            <a:ext cx="8217910" cy="659523"/>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en-GB" dirty="0"/>
          </a:p>
        </p:txBody>
      </p:sp>
      <p:sp>
        <p:nvSpPr>
          <p:cNvPr id="13" name="Content Placeholder 2"/>
          <p:cNvSpPr>
            <a:spLocks noGrp="1"/>
          </p:cNvSpPr>
          <p:nvPr>
            <p:ph idx="1" hasCustomPrompt="1"/>
          </p:nvPr>
        </p:nvSpPr>
        <p:spPr>
          <a:xfrm>
            <a:off x="468890" y="1276816"/>
            <a:ext cx="8217910" cy="3485816"/>
          </a:xfrm>
          <a:prstGeom prst="rect">
            <a:avLst/>
          </a:prstGeom>
        </p:spPr>
        <p:txBody>
          <a:bodyPr numCol="2" spcCol="324000"/>
          <a:lstStyle>
            <a:lvl1pPr marL="0" indent="0">
              <a:buNone/>
              <a:defRPr sz="2600" baseline="0">
                <a:solidFill>
                  <a:schemeClr val="bg1"/>
                </a:solidFill>
              </a:defRPr>
            </a:lvl1pPr>
            <a:lvl2pPr>
              <a:defRPr sz="2200" baseline="0">
                <a:solidFill>
                  <a:schemeClr val="bg1"/>
                </a:solidFill>
              </a:defRPr>
            </a:lvl2pPr>
            <a:lvl3pPr>
              <a:defRPr sz="1800" baseline="0">
                <a:solidFill>
                  <a:schemeClr val="bg1"/>
                </a:solidFill>
              </a:defRPr>
            </a:lvl3pPr>
            <a:lvl4pPr>
              <a:defRPr sz="1600" baseline="0">
                <a:solidFill>
                  <a:schemeClr val="bg1"/>
                </a:solidFill>
              </a:defRPr>
            </a:lvl4pPr>
            <a:lvl5pPr>
              <a:defRPr sz="1400" baseline="0">
                <a:solidFill>
                  <a:schemeClr val="bg1"/>
                </a:solidFill>
              </a:defRPr>
            </a:lvl5pPr>
            <a:lvl6pPr>
              <a:defRPr>
                <a:solidFill>
                  <a:schemeClr val="bg1"/>
                </a:solidFill>
              </a:defRPr>
            </a:lvl6pPr>
          </a:lstStyle>
          <a:p>
            <a:pPr lvl="0"/>
            <a:r>
              <a:rPr lang="en-GB" noProof="0" dirty="0"/>
              <a:t>Preamble two columns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
        <p:nvSpPr>
          <p:cNvPr id="14"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1C492C99-B6B5-8B4D-A81F-C5C2E1B10CC7}" type="datetime1">
              <a:rPr lang="sv-SE" smtClean="0"/>
              <a:t>2023-12-12</a:t>
            </a:fld>
            <a:endParaRPr lang="sv-SE"/>
          </a:p>
        </p:txBody>
      </p:sp>
      <p:sp>
        <p:nvSpPr>
          <p:cNvPr id="15"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6"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cxnSp>
        <p:nvCxnSpPr>
          <p:cNvPr id="8" name="Straight Connector 7"/>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block green">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8" name="Title 1"/>
          <p:cNvSpPr>
            <a:spLocks noGrp="1"/>
          </p:cNvSpPr>
          <p:nvPr>
            <p:ph type="title" hasCustomPrompt="1"/>
          </p:nvPr>
        </p:nvSpPr>
        <p:spPr>
          <a:xfrm>
            <a:off x="468890" y="614003"/>
            <a:ext cx="8217910" cy="726429"/>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en-GB" dirty="0"/>
          </a:p>
        </p:txBody>
      </p:sp>
      <p:sp>
        <p:nvSpPr>
          <p:cNvPr id="9" name="Content Placeholder 2"/>
          <p:cNvSpPr>
            <a:spLocks noGrp="1"/>
          </p:cNvSpPr>
          <p:nvPr>
            <p:ph idx="1" hasCustomPrompt="1"/>
          </p:nvPr>
        </p:nvSpPr>
        <p:spPr>
          <a:xfrm>
            <a:off x="468890" y="1343722"/>
            <a:ext cx="8217910" cy="3418909"/>
          </a:xfrm>
          <a:prstGeom prst="rect">
            <a:avLst/>
          </a:prstGeom>
        </p:spPr>
        <p:txBody>
          <a:bodyPr numCol="2" spcCol="324000"/>
          <a:lstStyle>
            <a:lvl1pPr marL="0" indent="0">
              <a:buFontTx/>
              <a:buNone/>
              <a:defRPr sz="2000" baseline="0">
                <a:solidFill>
                  <a:schemeClr val="bg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stStyle>
          <a:p>
            <a:pPr lvl="0"/>
            <a:r>
              <a:rPr lang="en-GB" noProof="0" dirty="0"/>
              <a:t>Text block over two columns</a:t>
            </a:r>
          </a:p>
        </p:txBody>
      </p:sp>
      <p:sp>
        <p:nvSpPr>
          <p:cNvPr id="10"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14137CE5-D80B-4347-AFAB-893A19C0AE83}" type="datetime1">
              <a:rPr lang="sv-SE" smtClean="0"/>
              <a:t>2023-12-12</a:t>
            </a:fld>
            <a:endParaRPr lang="sv-SE"/>
          </a:p>
        </p:txBody>
      </p:sp>
      <p:sp>
        <p:nvSpPr>
          <p:cNvPr id="11"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2"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cxnSp>
        <p:nvCxnSpPr>
          <p:cNvPr id="13" name="Straight Connector 12"/>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st one column">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0" y="4968000"/>
            <a:ext cx="9144000" cy="18000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7" name="Date Placeholder 3"/>
          <p:cNvSpPr>
            <a:spLocks noGrp="1"/>
          </p:cNvSpPr>
          <p:nvPr>
            <p:ph type="dt" sz="half" idx="10"/>
          </p:nvPr>
        </p:nvSpPr>
        <p:spPr>
          <a:xfrm>
            <a:off x="468890" y="4968000"/>
            <a:ext cx="2133600" cy="207875"/>
          </a:xfrm>
          <a:prstGeom prst="rect">
            <a:avLst/>
          </a:prstGeom>
        </p:spPr>
        <p:txBody>
          <a:bodyPr/>
          <a:lstStyle>
            <a:lvl1pPr>
              <a:defRPr sz="600" baseline="0">
                <a:solidFill>
                  <a:schemeClr val="bg1"/>
                </a:solidFill>
              </a:defRPr>
            </a:lvl1pPr>
          </a:lstStyle>
          <a:p>
            <a:fld id="{87546AEB-71F4-CD49-AD98-46653C446DDE}" type="datetime1">
              <a:rPr lang="sv-SE" smtClean="0"/>
              <a:t>2023-12-12</a:t>
            </a:fld>
            <a:endParaRPr lang="sv-SE" dirty="0"/>
          </a:p>
        </p:txBody>
      </p:sp>
      <p:sp>
        <p:nvSpPr>
          <p:cNvPr id="8" name="Footer Placeholder 4"/>
          <p:cNvSpPr>
            <a:spLocks noGrp="1"/>
          </p:cNvSpPr>
          <p:nvPr>
            <p:ph type="ftr" sz="quarter" idx="11"/>
          </p:nvPr>
        </p:nvSpPr>
        <p:spPr>
          <a:xfrm>
            <a:off x="3124200" y="4968000"/>
            <a:ext cx="2895600" cy="207875"/>
          </a:xfrm>
          <a:prstGeom prst="rect">
            <a:avLst/>
          </a:prstGeom>
        </p:spPr>
        <p:txBody>
          <a:bodyPr/>
          <a:lstStyle>
            <a:lvl1pPr algn="ctr">
              <a:defRPr sz="600" baseline="0">
                <a:solidFill>
                  <a:srgbClr val="FFFFFF"/>
                </a:solidFill>
              </a:defRPr>
            </a:lvl1pPr>
          </a:lstStyle>
          <a:p>
            <a:r>
              <a:rPr lang="en-GB" noProof="0" dirty="0"/>
              <a:t>Chalmers University of Technology</a:t>
            </a:r>
          </a:p>
        </p:txBody>
      </p:sp>
      <p:sp>
        <p:nvSpPr>
          <p:cNvPr id="9" name="Slide Number Placeholder 5"/>
          <p:cNvSpPr>
            <a:spLocks noGrp="1"/>
          </p:cNvSpPr>
          <p:nvPr>
            <p:ph type="sldNum" sz="quarter" idx="12"/>
          </p:nvPr>
        </p:nvSpPr>
        <p:spPr>
          <a:xfrm>
            <a:off x="6553200" y="4968000"/>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dirty="0"/>
          </a:p>
        </p:txBody>
      </p:sp>
      <p:sp>
        <p:nvSpPr>
          <p:cNvPr id="6" name="Title 1"/>
          <p:cNvSpPr>
            <a:spLocks noGrp="1"/>
          </p:cNvSpPr>
          <p:nvPr>
            <p:ph type="title" hasCustomPrompt="1"/>
          </p:nvPr>
        </p:nvSpPr>
        <p:spPr>
          <a:xfrm>
            <a:off x="468890" y="614003"/>
            <a:ext cx="8217910" cy="668387"/>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p>
        </p:txBody>
      </p:sp>
      <p:sp>
        <p:nvSpPr>
          <p:cNvPr id="10" name="Content Placeholder 2"/>
          <p:cNvSpPr>
            <a:spLocks noGrp="1"/>
          </p:cNvSpPr>
          <p:nvPr>
            <p:ph idx="1" hasCustomPrompt="1"/>
          </p:nvPr>
        </p:nvSpPr>
        <p:spPr>
          <a:xfrm>
            <a:off x="468890" y="1282390"/>
            <a:ext cx="8217910" cy="3480241"/>
          </a:xfrm>
          <a:prstGeom prst="rect">
            <a:avLst/>
          </a:prstGeom>
        </p:spPr>
        <p:txBody>
          <a:bodyPr/>
          <a:lstStyle>
            <a:lvl1pPr>
              <a:defRPr sz="26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vl6pPr>
              <a:defRPr sz="1100" baseline="0"/>
            </a:lvl6pPr>
          </a:lstStyle>
          <a:p>
            <a:pPr lvl="0"/>
            <a:r>
              <a:rPr lang="en-GB" noProof="0" dirty="0"/>
              <a:t>List one column</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Tree>
    <p:extLst>
      <p:ext uri="{BB962C8B-B14F-4D97-AF65-F5344CB8AC3E}">
        <p14:creationId xmlns:p14="http://schemas.microsoft.com/office/powerpoint/2010/main" val="1764838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st with image green">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3"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C134BBD4-0988-134F-A638-B2FD973E0555}" type="datetime1">
              <a:rPr lang="sv-SE" smtClean="0"/>
              <a:t>2023-12-12</a:t>
            </a:fld>
            <a:endParaRPr lang="sv-SE"/>
          </a:p>
        </p:txBody>
      </p:sp>
      <p:sp>
        <p:nvSpPr>
          <p:cNvPr id="14"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5"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
        <p:nvSpPr>
          <p:cNvPr id="16" name="Title 1"/>
          <p:cNvSpPr>
            <a:spLocks noGrp="1"/>
          </p:cNvSpPr>
          <p:nvPr>
            <p:ph type="title" hasCustomPrompt="1"/>
          </p:nvPr>
        </p:nvSpPr>
        <p:spPr>
          <a:xfrm>
            <a:off x="468890" y="614003"/>
            <a:ext cx="5875349" cy="993775"/>
          </a:xfrm>
          <a:prstGeom prst="rect">
            <a:avLst/>
          </a:prstGeom>
        </p:spPr>
        <p:txBody>
          <a:bodyPr>
            <a:normAutofit/>
          </a:bodyPr>
          <a:lstStyle>
            <a:lvl1pPr>
              <a:lnSpc>
                <a:spcPts val="3900"/>
              </a:lnSpc>
              <a:defRPr sz="3600" b="1" kern="900" cap="all" spc="-150" baseline="0">
                <a:solidFill>
                  <a:schemeClr val="bg1"/>
                </a:solidFill>
              </a:defRPr>
            </a:lvl1pPr>
          </a:lstStyle>
          <a:p>
            <a:r>
              <a:rPr lang="en-GB" noProof="0" dirty="0"/>
              <a:t>Headline</a:t>
            </a:r>
            <a:endParaRPr lang="en-GB" dirty="0"/>
          </a:p>
        </p:txBody>
      </p:sp>
      <p:sp>
        <p:nvSpPr>
          <p:cNvPr id="17" name="Content Placeholder 2"/>
          <p:cNvSpPr>
            <a:spLocks noGrp="1"/>
          </p:cNvSpPr>
          <p:nvPr>
            <p:ph idx="13" hasCustomPrompt="1"/>
          </p:nvPr>
        </p:nvSpPr>
        <p:spPr>
          <a:xfrm>
            <a:off x="468890" y="1709378"/>
            <a:ext cx="5875349" cy="3154853"/>
          </a:xfrm>
          <a:prstGeom prst="rect">
            <a:avLst/>
          </a:prstGeom>
        </p:spPr>
        <p:txBody>
          <a:bodyPr/>
          <a:lstStyle>
            <a:lvl1pPr>
              <a:defRPr sz="2600" baseline="0">
                <a:solidFill>
                  <a:schemeClr val="bg1"/>
                </a:solidFill>
              </a:defRPr>
            </a:lvl1pPr>
            <a:lvl2pPr>
              <a:defRPr sz="2200" baseline="0">
                <a:solidFill>
                  <a:schemeClr val="bg1"/>
                </a:solidFill>
              </a:defRPr>
            </a:lvl2pPr>
            <a:lvl3pPr>
              <a:defRPr sz="1800" baseline="0">
                <a:solidFill>
                  <a:schemeClr val="bg1"/>
                </a:solidFill>
              </a:defRPr>
            </a:lvl3pPr>
            <a:lvl4pPr>
              <a:defRPr sz="1600" baseline="0">
                <a:solidFill>
                  <a:schemeClr val="bg1"/>
                </a:solidFill>
              </a:defRPr>
            </a:lvl4pPr>
            <a:lvl5pPr>
              <a:defRPr sz="1400" baseline="0">
                <a:solidFill>
                  <a:schemeClr val="bg1"/>
                </a:solidFill>
              </a:defRPr>
            </a:lvl5pPr>
            <a:lvl6pPr>
              <a:defRPr>
                <a:solidFill>
                  <a:schemeClr val="bg1"/>
                </a:solidFill>
              </a:defRPr>
            </a:lvl6pPr>
          </a:lstStyle>
          <a:p>
            <a:pPr lvl="0"/>
            <a:r>
              <a:rPr lang="en-GB" noProof="0" dirty="0"/>
              <a:t>List </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
        <p:nvSpPr>
          <p:cNvPr id="10" name="Picture Placeholder 2"/>
          <p:cNvSpPr>
            <a:spLocks noGrp="1"/>
          </p:cNvSpPr>
          <p:nvPr>
            <p:ph type="pic" idx="1" hasCustomPrompt="1"/>
          </p:nvPr>
        </p:nvSpPr>
        <p:spPr>
          <a:xfrm>
            <a:off x="6553200" y="418169"/>
            <a:ext cx="2590800" cy="4512106"/>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noProof="0"/>
              <a:t>Bild</a:t>
            </a:r>
          </a:p>
        </p:txBody>
      </p:sp>
      <p:cxnSp>
        <p:nvCxnSpPr>
          <p:cNvPr id="9" name="Straight Connector 8"/>
          <p:cNvCxnSpPr/>
          <p:nvPr userDrawn="1"/>
        </p:nvCxnSpPr>
        <p:spPr>
          <a:xfrm>
            <a:off x="0" y="4926984"/>
            <a:ext cx="91440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sta bilden blå">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amble, list one column">
    <p:spTree>
      <p:nvGrpSpPr>
        <p:cNvPr id="1" name=""/>
        <p:cNvGrpSpPr/>
        <p:nvPr/>
      </p:nvGrpSpPr>
      <p:grpSpPr>
        <a:xfrm>
          <a:off x="0" y="0"/>
          <a:ext cx="0" cy="0"/>
          <a:chOff x="0" y="0"/>
          <a:chExt cx="0" cy="0"/>
        </a:xfrm>
      </p:grpSpPr>
      <p:sp>
        <p:nvSpPr>
          <p:cNvPr id="5"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solidFill>
                <a:sysClr val="windowText" lastClr="000000"/>
              </a:solidFill>
            </a:endParaRPr>
          </a:p>
        </p:txBody>
      </p:sp>
      <p:sp>
        <p:nvSpPr>
          <p:cNvPr id="7"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EA62EDE9-BA80-7E48-A3D1-784549844A76}" type="datetime1">
              <a:rPr lang="sv-SE" smtClean="0"/>
              <a:t>2023-12-12</a:t>
            </a:fld>
            <a:endParaRPr lang="sv-SE"/>
          </a:p>
        </p:txBody>
      </p:sp>
      <p:sp>
        <p:nvSpPr>
          <p:cNvPr id="8"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9"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
        <p:nvSpPr>
          <p:cNvPr id="6" name="Title 1"/>
          <p:cNvSpPr>
            <a:spLocks noGrp="1"/>
          </p:cNvSpPr>
          <p:nvPr>
            <p:ph type="title" hasCustomPrompt="1"/>
          </p:nvPr>
        </p:nvSpPr>
        <p:spPr>
          <a:xfrm>
            <a:off x="468890" y="614003"/>
            <a:ext cx="8217910" cy="668387"/>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endParaRPr lang="sv-SE" noProof="0" dirty="0"/>
          </a:p>
        </p:txBody>
      </p:sp>
      <p:sp>
        <p:nvSpPr>
          <p:cNvPr id="10" name="Content Placeholder 2"/>
          <p:cNvSpPr>
            <a:spLocks noGrp="1"/>
          </p:cNvSpPr>
          <p:nvPr>
            <p:ph idx="1" hasCustomPrompt="1"/>
          </p:nvPr>
        </p:nvSpPr>
        <p:spPr>
          <a:xfrm>
            <a:off x="468890" y="1282390"/>
            <a:ext cx="8217910" cy="3480241"/>
          </a:xfrm>
          <a:prstGeom prst="rect">
            <a:avLst/>
          </a:prstGeom>
        </p:spPr>
        <p:txBody>
          <a:bodyPr/>
          <a:lstStyle>
            <a:lvl1pPr marL="0" indent="0">
              <a:buNone/>
              <a:defRPr sz="26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vl6pPr>
              <a:defRPr sz="1100" baseline="0"/>
            </a:lvl6pPr>
          </a:lstStyle>
          <a:p>
            <a:pPr lvl="0"/>
            <a:r>
              <a:rPr lang="en-GB" noProof="0" dirty="0"/>
              <a:t>Preamble one column</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st two columns">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0" name="Title 1"/>
          <p:cNvSpPr>
            <a:spLocks noGrp="1"/>
          </p:cNvSpPr>
          <p:nvPr>
            <p:ph type="title" hasCustomPrompt="1"/>
          </p:nvPr>
        </p:nvSpPr>
        <p:spPr>
          <a:xfrm>
            <a:off x="468890" y="614003"/>
            <a:ext cx="8217910" cy="668387"/>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endParaRPr lang="en-GB" dirty="0"/>
          </a:p>
        </p:txBody>
      </p:sp>
      <p:sp>
        <p:nvSpPr>
          <p:cNvPr id="13" name="Content Placeholder 2"/>
          <p:cNvSpPr>
            <a:spLocks noGrp="1"/>
          </p:cNvSpPr>
          <p:nvPr>
            <p:ph idx="1" hasCustomPrompt="1"/>
          </p:nvPr>
        </p:nvSpPr>
        <p:spPr>
          <a:xfrm>
            <a:off x="468890" y="1282390"/>
            <a:ext cx="8217910" cy="3480241"/>
          </a:xfrm>
          <a:prstGeom prst="rect">
            <a:avLst/>
          </a:prstGeom>
        </p:spPr>
        <p:txBody>
          <a:bodyPr numCol="2" spcCol="324000"/>
          <a:lstStyle>
            <a:lvl1pPr>
              <a:defRPr sz="26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stStyle>
          <a:p>
            <a:pPr lvl="0"/>
            <a:r>
              <a:rPr lang="en-GB" noProof="0" dirty="0"/>
              <a:t>List two columns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
        <p:nvSpPr>
          <p:cNvPr id="14"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EE0D9606-9495-7648-92BE-333EE38F59D4}" type="datetime1">
              <a:rPr lang="sv-SE" smtClean="0"/>
              <a:t>2023-12-12</a:t>
            </a:fld>
            <a:endParaRPr lang="sv-SE"/>
          </a:p>
        </p:txBody>
      </p:sp>
      <p:sp>
        <p:nvSpPr>
          <p:cNvPr id="15"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6"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Tree>
    <p:extLst>
      <p:ext uri="{BB962C8B-B14F-4D97-AF65-F5344CB8AC3E}">
        <p14:creationId xmlns:p14="http://schemas.microsoft.com/office/powerpoint/2010/main" val="589898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amble, list two columns">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0" name="Title 1"/>
          <p:cNvSpPr>
            <a:spLocks noGrp="1"/>
          </p:cNvSpPr>
          <p:nvPr>
            <p:ph type="title" hasCustomPrompt="1"/>
          </p:nvPr>
        </p:nvSpPr>
        <p:spPr>
          <a:xfrm>
            <a:off x="468890" y="614003"/>
            <a:ext cx="8217910" cy="668387"/>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endParaRPr lang="en-GB" dirty="0"/>
          </a:p>
        </p:txBody>
      </p:sp>
      <p:sp>
        <p:nvSpPr>
          <p:cNvPr id="13" name="Content Placeholder 2"/>
          <p:cNvSpPr>
            <a:spLocks noGrp="1"/>
          </p:cNvSpPr>
          <p:nvPr>
            <p:ph idx="1" hasCustomPrompt="1"/>
          </p:nvPr>
        </p:nvSpPr>
        <p:spPr>
          <a:xfrm>
            <a:off x="468890" y="1282390"/>
            <a:ext cx="8217910" cy="3480241"/>
          </a:xfrm>
          <a:prstGeom prst="rect">
            <a:avLst/>
          </a:prstGeom>
        </p:spPr>
        <p:txBody>
          <a:bodyPr numCol="2" spcCol="324000"/>
          <a:lstStyle>
            <a:lvl1pPr marL="0" indent="0">
              <a:buNone/>
              <a:defRPr sz="26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stStyle>
          <a:p>
            <a:pPr lvl="0"/>
            <a:r>
              <a:rPr lang="en-GB" noProof="0" dirty="0"/>
              <a:t>Preamble two columns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
        <p:nvSpPr>
          <p:cNvPr id="14"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C344FF8E-9127-5243-A4E4-7569065ADB9F}" type="datetime1">
              <a:rPr lang="sv-SE" smtClean="0"/>
              <a:t>2023-12-12</a:t>
            </a:fld>
            <a:endParaRPr lang="sv-SE"/>
          </a:p>
        </p:txBody>
      </p:sp>
      <p:sp>
        <p:nvSpPr>
          <p:cNvPr id="15"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6"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block">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8" name="Title 1"/>
          <p:cNvSpPr>
            <a:spLocks noGrp="1"/>
          </p:cNvSpPr>
          <p:nvPr>
            <p:ph type="title" hasCustomPrompt="1"/>
          </p:nvPr>
        </p:nvSpPr>
        <p:spPr>
          <a:xfrm>
            <a:off x="468890" y="614003"/>
            <a:ext cx="8217910" cy="752021"/>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endParaRPr lang="en-GB" dirty="0"/>
          </a:p>
        </p:txBody>
      </p:sp>
      <p:sp>
        <p:nvSpPr>
          <p:cNvPr id="9" name="Content Placeholder 2"/>
          <p:cNvSpPr>
            <a:spLocks noGrp="1"/>
          </p:cNvSpPr>
          <p:nvPr>
            <p:ph idx="1" hasCustomPrompt="1"/>
          </p:nvPr>
        </p:nvSpPr>
        <p:spPr>
          <a:xfrm>
            <a:off x="468890" y="1366024"/>
            <a:ext cx="8217910" cy="3093225"/>
          </a:xfrm>
          <a:prstGeom prst="rect">
            <a:avLst/>
          </a:prstGeom>
        </p:spPr>
        <p:txBody>
          <a:bodyPr numCol="2" spcCol="324000">
            <a:normAutofit/>
          </a:bodyPr>
          <a:lstStyle>
            <a:lvl1pPr marL="0" indent="0">
              <a:buFontTx/>
              <a:buNone/>
              <a:defRPr sz="18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stStyle>
          <a:p>
            <a:pPr lvl="0"/>
            <a:r>
              <a:rPr lang="en-GB" noProof="0" dirty="0"/>
              <a:t>Text block over two columns</a:t>
            </a:r>
          </a:p>
        </p:txBody>
      </p:sp>
      <p:sp>
        <p:nvSpPr>
          <p:cNvPr id="10"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10A49EBF-FDC8-5A42-8FEC-9D15BDADFEC1}" type="datetime1">
              <a:rPr lang="sv-SE" smtClean="0"/>
              <a:t>2023-12-12</a:t>
            </a:fld>
            <a:endParaRPr lang="sv-SE"/>
          </a:p>
        </p:txBody>
      </p:sp>
      <p:sp>
        <p:nvSpPr>
          <p:cNvPr id="11"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2"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Tree>
    <p:extLst>
      <p:ext uri="{BB962C8B-B14F-4D97-AF65-F5344CB8AC3E}">
        <p14:creationId xmlns:p14="http://schemas.microsoft.com/office/powerpoint/2010/main" val="163740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 with image">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553200" y="418169"/>
            <a:ext cx="2590800" cy="451210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Side image</a:t>
            </a:r>
          </a:p>
        </p:txBody>
      </p:sp>
      <p:sp>
        <p:nvSpPr>
          <p:cNvPr id="12" name="Rectangle 5"/>
          <p:cNvSpPr>
            <a:spLocks noChangeArrowheads="1"/>
          </p:cNvSpPr>
          <p:nvPr userDrawn="1"/>
        </p:nvSpPr>
        <p:spPr bwMode="auto">
          <a:xfrm>
            <a:off x="0" y="4930275"/>
            <a:ext cx="9144000" cy="213226"/>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13" name="Date Placeholder 3"/>
          <p:cNvSpPr>
            <a:spLocks noGrp="1"/>
          </p:cNvSpPr>
          <p:nvPr>
            <p:ph type="dt" sz="half" idx="10"/>
          </p:nvPr>
        </p:nvSpPr>
        <p:spPr>
          <a:xfrm>
            <a:off x="468890" y="4935625"/>
            <a:ext cx="2133600" cy="207875"/>
          </a:xfrm>
          <a:prstGeom prst="rect">
            <a:avLst/>
          </a:prstGeom>
        </p:spPr>
        <p:txBody>
          <a:bodyPr/>
          <a:lstStyle>
            <a:lvl1pPr>
              <a:defRPr sz="600" baseline="0">
                <a:solidFill>
                  <a:schemeClr val="bg1"/>
                </a:solidFill>
              </a:defRPr>
            </a:lvl1pPr>
          </a:lstStyle>
          <a:p>
            <a:fld id="{09C1F241-9579-0B4F-AC66-F48101FB85F9}" type="datetime1">
              <a:rPr lang="sv-SE" smtClean="0"/>
              <a:t>2023-12-12</a:t>
            </a:fld>
            <a:endParaRPr lang="sv-SE"/>
          </a:p>
        </p:txBody>
      </p:sp>
      <p:sp>
        <p:nvSpPr>
          <p:cNvPr id="14" name="Footer Placeholder 4"/>
          <p:cNvSpPr>
            <a:spLocks noGrp="1"/>
          </p:cNvSpPr>
          <p:nvPr>
            <p:ph type="ftr" sz="quarter" idx="11"/>
          </p:nvPr>
        </p:nvSpPr>
        <p:spPr>
          <a:xfrm>
            <a:off x="3124200" y="4935625"/>
            <a:ext cx="2895600" cy="207875"/>
          </a:xfrm>
          <a:prstGeom prst="rect">
            <a:avLst/>
          </a:prstGeom>
        </p:spPr>
        <p:txBody>
          <a:bodyPr/>
          <a:lstStyle>
            <a:lvl1pPr algn="ctr">
              <a:defRPr sz="600" baseline="0">
                <a:solidFill>
                  <a:srgbClr val="FFFFFF"/>
                </a:solidFill>
              </a:defRPr>
            </a:lvl1pPr>
          </a:lstStyle>
          <a:p>
            <a:r>
              <a:rPr lang="en-GB" noProof="0"/>
              <a:t>Chalmers University of Technology</a:t>
            </a:r>
          </a:p>
        </p:txBody>
      </p:sp>
      <p:sp>
        <p:nvSpPr>
          <p:cNvPr id="15" name="Slide Number Placeholder 5"/>
          <p:cNvSpPr>
            <a:spLocks noGrp="1"/>
          </p:cNvSpPr>
          <p:nvPr>
            <p:ph type="sldNum" sz="quarter" idx="12"/>
          </p:nvPr>
        </p:nvSpPr>
        <p:spPr>
          <a:xfrm>
            <a:off x="6553200" y="4935625"/>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a:p>
        </p:txBody>
      </p:sp>
      <p:sp>
        <p:nvSpPr>
          <p:cNvPr id="16" name="Title 1"/>
          <p:cNvSpPr>
            <a:spLocks noGrp="1"/>
          </p:cNvSpPr>
          <p:nvPr>
            <p:ph type="title" hasCustomPrompt="1"/>
          </p:nvPr>
        </p:nvSpPr>
        <p:spPr>
          <a:xfrm>
            <a:off x="468890" y="614004"/>
            <a:ext cx="5875349" cy="913714"/>
          </a:xfrm>
          <a:prstGeom prst="rect">
            <a:avLst/>
          </a:prstGeom>
        </p:spPr>
        <p:txBody>
          <a:bodyPr>
            <a:normAutofit/>
          </a:bodyPr>
          <a:lstStyle>
            <a:lvl1pPr>
              <a:lnSpc>
                <a:spcPts val="3900"/>
              </a:lnSpc>
              <a:defRPr sz="3600" b="1" kern="900" cap="all" spc="-150" baseline="0">
                <a:solidFill>
                  <a:schemeClr val="tx1"/>
                </a:solidFill>
              </a:defRPr>
            </a:lvl1pPr>
          </a:lstStyle>
          <a:p>
            <a:r>
              <a:rPr lang="en-GB" noProof="0" dirty="0"/>
              <a:t>Headline</a:t>
            </a:r>
            <a:endParaRPr lang="en-GB" dirty="0"/>
          </a:p>
        </p:txBody>
      </p:sp>
      <p:sp>
        <p:nvSpPr>
          <p:cNvPr id="17" name="Content Placeholder 2"/>
          <p:cNvSpPr>
            <a:spLocks noGrp="1"/>
          </p:cNvSpPr>
          <p:nvPr>
            <p:ph idx="13" hasCustomPrompt="1"/>
          </p:nvPr>
        </p:nvSpPr>
        <p:spPr>
          <a:xfrm>
            <a:off x="468890" y="1709378"/>
            <a:ext cx="5875349" cy="3154853"/>
          </a:xfrm>
          <a:prstGeom prst="rect">
            <a:avLst/>
          </a:prstGeom>
        </p:spPr>
        <p:txBody>
          <a:bodyPr/>
          <a:lstStyle>
            <a:lvl1pPr>
              <a:defRPr sz="2600" baseline="0">
                <a:solidFill>
                  <a:schemeClr val="tx1"/>
                </a:solidFill>
              </a:defRPr>
            </a:lvl1pPr>
            <a:lvl2pPr>
              <a:defRPr sz="2200" baseline="0">
                <a:solidFill>
                  <a:schemeClr val="tx1"/>
                </a:solidFill>
              </a:defRPr>
            </a:lvl2pPr>
            <a:lvl3pPr>
              <a:defRPr sz="1800" baseline="0">
                <a:solidFill>
                  <a:schemeClr val="tx1"/>
                </a:solidFill>
              </a:defRPr>
            </a:lvl3pPr>
            <a:lvl4pPr>
              <a:defRPr sz="1600" baseline="0">
                <a:solidFill>
                  <a:schemeClr val="tx1"/>
                </a:solidFill>
              </a:defRPr>
            </a:lvl4pPr>
            <a:lvl5pPr>
              <a:defRPr sz="1400" baseline="0">
                <a:solidFill>
                  <a:schemeClr val="tx1"/>
                </a:solidFill>
              </a:defRPr>
            </a:lvl5pPr>
          </a:lstStyle>
          <a:p>
            <a:pPr lvl="0"/>
            <a:r>
              <a:rPr lang="en-GB" noProof="0" dirty="0"/>
              <a:t>List </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sz="1000" baseline="0" noProof="0" dirty="0"/>
              <a:t>Sixth level</a:t>
            </a:r>
            <a:endParaRPr lang="en-GB" noProof="0" dirty="0"/>
          </a:p>
        </p:txBody>
      </p:sp>
    </p:spTree>
    <p:extLst>
      <p:ext uri="{BB962C8B-B14F-4D97-AF65-F5344CB8AC3E}">
        <p14:creationId xmlns:p14="http://schemas.microsoft.com/office/powerpoint/2010/main" val="100769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white">
    <p:spTree>
      <p:nvGrpSpPr>
        <p:cNvPr id="1" name=""/>
        <p:cNvGrpSpPr/>
        <p:nvPr/>
      </p:nvGrpSpPr>
      <p:grpSpPr>
        <a:xfrm>
          <a:off x="0" y="0"/>
          <a:ext cx="0" cy="0"/>
          <a:chOff x="0" y="0"/>
          <a:chExt cx="0" cy="0"/>
        </a:xfrm>
      </p:grpSpPr>
      <p:sp>
        <p:nvSpPr>
          <p:cNvPr id="4" name="Text Placeholder 5"/>
          <p:cNvSpPr>
            <a:spLocks noGrp="1"/>
          </p:cNvSpPr>
          <p:nvPr>
            <p:ph type="body" sz="quarter" idx="11" hasCustomPrompt="1"/>
          </p:nvPr>
        </p:nvSpPr>
        <p:spPr>
          <a:xfrm>
            <a:off x="406439" y="1523571"/>
            <a:ext cx="6334835" cy="1164161"/>
          </a:xfrm>
          <a:prstGeom prst="rect">
            <a:avLst/>
          </a:prstGeom>
        </p:spPr>
        <p:txBody>
          <a:bodyPr vert="horz"/>
          <a:lstStyle>
            <a:lvl1pPr marL="0" indent="0">
              <a:lnSpc>
                <a:spcPct val="80000"/>
              </a:lnSpc>
              <a:buNone/>
              <a:defRPr sz="4000" b="1" cap="all" spc="-100" baseline="0">
                <a:solidFill>
                  <a:schemeClr val="tx1"/>
                </a:solidFill>
                <a:latin typeface="Arial" charset="0"/>
                <a:ea typeface="Arial" charset="0"/>
                <a:cs typeface="Arial" charset="0"/>
              </a:defRPr>
            </a:lvl1pPr>
            <a:lvl2pPr marL="457200" indent="0">
              <a:buNone/>
              <a:defRPr sz="4000" b="1"/>
            </a:lvl2pPr>
            <a:lvl3pPr marL="914400" indent="0">
              <a:buNone/>
              <a:defRPr sz="4000" b="1"/>
            </a:lvl3pPr>
            <a:lvl4pPr marL="1371600" indent="0">
              <a:buNone/>
              <a:defRPr sz="4000" b="1"/>
            </a:lvl4pPr>
            <a:lvl5pPr marL="1828800" indent="0">
              <a:buNone/>
              <a:defRPr sz="4000" b="1"/>
            </a:lvl5pPr>
          </a:lstStyle>
          <a:p>
            <a:pPr lvl="0"/>
            <a:r>
              <a:rPr lang="en-GB" noProof="0" dirty="0"/>
              <a:t>Presentation Headline</a:t>
            </a:r>
          </a:p>
        </p:txBody>
      </p:sp>
      <p:sp>
        <p:nvSpPr>
          <p:cNvPr id="5" name="Text Placeholder 3"/>
          <p:cNvSpPr>
            <a:spLocks noGrp="1"/>
          </p:cNvSpPr>
          <p:nvPr>
            <p:ph type="body" sz="quarter" idx="10" hasCustomPrompt="1"/>
          </p:nvPr>
        </p:nvSpPr>
        <p:spPr>
          <a:xfrm>
            <a:off x="406439" y="2734594"/>
            <a:ext cx="5005388" cy="429192"/>
          </a:xfrm>
          <a:prstGeom prst="rect">
            <a:avLst/>
          </a:prstGeom>
        </p:spPr>
        <p:txBody>
          <a:bodyPr vert="horz"/>
          <a:lstStyle>
            <a:lvl1pPr marL="0" indent="0">
              <a:buFontTx/>
              <a:buNone/>
              <a:defRPr sz="1800" cap="all" baseline="0">
                <a:solidFill>
                  <a:schemeClr val="tx1"/>
                </a:solidFill>
                <a:latin typeface="Arial" charset="0"/>
                <a:ea typeface="Arial" charset="0"/>
                <a:cs typeface="Arial"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noProof="0" dirty="0"/>
              <a:t>Sub headline</a:t>
            </a:r>
          </a:p>
        </p:txBody>
      </p:sp>
    </p:spTree>
    <p:extLst>
      <p:ext uri="{BB962C8B-B14F-4D97-AF65-F5344CB8AC3E}">
        <p14:creationId xmlns:p14="http://schemas.microsoft.com/office/powerpoint/2010/main" val="1046578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455A6C-22DF-4377-BB7B-25A7F8031980}" type="datetimeFigureOut">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375ABB-9A37-4FEA-B6E4-B92A70B2DF2B}" type="slidenum">
              <a:rPr lang="en-US" smtClean="0"/>
              <a:t>‹#›</a:t>
            </a:fld>
            <a:endParaRPr lang="en-US"/>
          </a:p>
        </p:txBody>
      </p:sp>
    </p:spTree>
    <p:extLst>
      <p:ext uri="{BB962C8B-B14F-4D97-AF65-F5344CB8AC3E}">
        <p14:creationId xmlns:p14="http://schemas.microsoft.com/office/powerpoint/2010/main" val="32658797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4.svg"/><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13.xml"/><Relationship Id="rId4" Type="http://schemas.openxmlformats.org/officeDocument/2006/relationships/image" Target="../media/image6.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7.xml"/><Relationship Id="rId7" Type="http://schemas.openxmlformats.org/officeDocument/2006/relationships/theme" Target="../theme/theme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4.svg"/><Relationship Id="rId4" Type="http://schemas.openxmlformats.org/officeDocument/2006/relationships/slideLayout" Target="../slideLayouts/slideLayout18.xml"/><Relationship Id="rId9"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21.xml"/><Relationship Id="rId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stretch>
            <a:fillRect/>
          </a:stretch>
        </p:blipFill>
        <p:spPr>
          <a:xfrm>
            <a:off x="103909" y="1801"/>
            <a:ext cx="9040090" cy="5139897"/>
          </a:xfrm>
          <a:prstGeom prst="rect">
            <a:avLst/>
          </a:prstGeom>
        </p:spPr>
      </p:pic>
    </p:spTree>
    <p:extLst>
      <p:ext uri="{BB962C8B-B14F-4D97-AF65-F5344CB8AC3E}">
        <p14:creationId xmlns:p14="http://schemas.microsoft.com/office/powerpoint/2010/main" val="1999857955"/>
      </p:ext>
    </p:extLst>
  </p:cSld>
  <p:clrMap bg1="lt1" tx1="dk1" bg2="lt2" tx2="dk2" accent1="accent1" accent2="accent2" accent3="accent3" accent4="accent4" accent5="accent5" accent6="accent6" hlink="hlink" folHlink="folHlink"/>
  <p:sldLayoutIdLst>
    <p:sldLayoutId id="2147483677" r:id="rId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5"/>
          <p:cNvSpPr>
            <a:spLocks noChangeArrowheads="1"/>
          </p:cNvSpPr>
          <p:nvPr userDrawn="1"/>
        </p:nvSpPr>
        <p:spPr bwMode="auto">
          <a:xfrm>
            <a:off x="0" y="0"/>
            <a:ext cx="9144000" cy="28800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pic>
        <p:nvPicPr>
          <p:cNvPr id="2" name="Picture 1">
            <a:extLst>
              <a:ext uri="{FF2B5EF4-FFF2-40B4-BE49-F238E27FC236}">
                <a16:creationId xmlns:a16="http://schemas.microsoft.com/office/drawing/2014/main" id="{680EEEB7-DEDD-B070-DA25-D200A0CDF4CD}"/>
              </a:ext>
            </a:extLst>
          </p:cNvPr>
          <p:cNvPicPr>
            <a:picLocks noChangeAspect="1"/>
          </p:cNvPicPr>
          <p:nvPr userDrawn="1"/>
        </p:nvPicPr>
        <p:blipFill rotWithShape="1">
          <a:blip r:embed="rId11"/>
          <a:srcRect t="91860"/>
          <a:stretch/>
        </p:blipFill>
        <p:spPr>
          <a:xfrm rot="10800000" flipH="1">
            <a:off x="2286000" y="1797"/>
            <a:ext cx="6858000" cy="286203"/>
          </a:xfrm>
          <a:prstGeom prst="rect">
            <a:avLst/>
          </a:prstGeom>
        </p:spPr>
      </p:pic>
      <p:sp>
        <p:nvSpPr>
          <p:cNvPr id="3" name="Rectangle 5">
            <a:extLst>
              <a:ext uri="{FF2B5EF4-FFF2-40B4-BE49-F238E27FC236}">
                <a16:creationId xmlns:a16="http://schemas.microsoft.com/office/drawing/2014/main" id="{875F750E-21CF-DDBB-46C2-A93B08ABDE59}"/>
              </a:ext>
            </a:extLst>
          </p:cNvPr>
          <p:cNvSpPr>
            <a:spLocks noChangeArrowheads="1"/>
          </p:cNvSpPr>
          <p:nvPr userDrawn="1"/>
        </p:nvSpPr>
        <p:spPr bwMode="auto">
          <a:xfrm>
            <a:off x="-3373" y="4973523"/>
            <a:ext cx="9144000" cy="18000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4" name="Date Placeholder 3">
            <a:extLst>
              <a:ext uri="{FF2B5EF4-FFF2-40B4-BE49-F238E27FC236}">
                <a16:creationId xmlns:a16="http://schemas.microsoft.com/office/drawing/2014/main" id="{A63244E4-9902-DDF4-FCC5-3F073F60348B}"/>
              </a:ext>
            </a:extLst>
          </p:cNvPr>
          <p:cNvSpPr>
            <a:spLocks noGrp="1"/>
          </p:cNvSpPr>
          <p:nvPr>
            <p:ph type="dt" sz="half" idx="2"/>
          </p:nvPr>
        </p:nvSpPr>
        <p:spPr>
          <a:xfrm>
            <a:off x="465517" y="4973523"/>
            <a:ext cx="2133600" cy="207875"/>
          </a:xfrm>
          <a:prstGeom prst="rect">
            <a:avLst/>
          </a:prstGeom>
        </p:spPr>
        <p:txBody>
          <a:bodyPr/>
          <a:lstStyle>
            <a:lvl1pPr>
              <a:defRPr sz="600" baseline="0">
                <a:solidFill>
                  <a:schemeClr val="bg1"/>
                </a:solidFill>
              </a:defRPr>
            </a:lvl1pPr>
          </a:lstStyle>
          <a:p>
            <a:fld id="{87546AEB-71F4-CD49-AD98-46653C446DDE}" type="datetime1">
              <a:rPr lang="sv-SE" smtClean="0"/>
              <a:t>2023-12-12</a:t>
            </a:fld>
            <a:endParaRPr lang="sv-SE" dirty="0"/>
          </a:p>
        </p:txBody>
      </p:sp>
      <p:sp>
        <p:nvSpPr>
          <p:cNvPr id="5" name="Footer Placeholder 4">
            <a:extLst>
              <a:ext uri="{FF2B5EF4-FFF2-40B4-BE49-F238E27FC236}">
                <a16:creationId xmlns:a16="http://schemas.microsoft.com/office/drawing/2014/main" id="{DABC91FD-CED3-1E8E-2D78-F9687B1ABC89}"/>
              </a:ext>
            </a:extLst>
          </p:cNvPr>
          <p:cNvSpPr>
            <a:spLocks noGrp="1"/>
          </p:cNvSpPr>
          <p:nvPr>
            <p:ph type="ftr" sz="quarter" idx="3"/>
          </p:nvPr>
        </p:nvSpPr>
        <p:spPr>
          <a:xfrm>
            <a:off x="3120827" y="4973523"/>
            <a:ext cx="2895600" cy="207875"/>
          </a:xfrm>
          <a:prstGeom prst="rect">
            <a:avLst/>
          </a:prstGeom>
        </p:spPr>
        <p:txBody>
          <a:bodyPr/>
          <a:lstStyle>
            <a:lvl1pPr algn="ctr">
              <a:defRPr sz="600" baseline="0">
                <a:solidFill>
                  <a:srgbClr val="FFFFFF"/>
                </a:solidFill>
              </a:defRPr>
            </a:lvl1pPr>
          </a:lstStyle>
          <a:p>
            <a:r>
              <a:rPr lang="en-GB" noProof="0" dirty="0"/>
              <a:t>Chalmers University of Technology</a:t>
            </a:r>
          </a:p>
        </p:txBody>
      </p:sp>
      <p:sp>
        <p:nvSpPr>
          <p:cNvPr id="6" name="Slide Number Placeholder 5">
            <a:extLst>
              <a:ext uri="{FF2B5EF4-FFF2-40B4-BE49-F238E27FC236}">
                <a16:creationId xmlns:a16="http://schemas.microsoft.com/office/drawing/2014/main" id="{2947E649-9E9D-2FF0-63A2-786B73A86651}"/>
              </a:ext>
            </a:extLst>
          </p:cNvPr>
          <p:cNvSpPr>
            <a:spLocks noGrp="1"/>
          </p:cNvSpPr>
          <p:nvPr>
            <p:ph type="sldNum" sz="quarter" idx="4"/>
          </p:nvPr>
        </p:nvSpPr>
        <p:spPr>
          <a:xfrm>
            <a:off x="6549827" y="4973523"/>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dirty="0"/>
          </a:p>
        </p:txBody>
      </p:sp>
      <p:sp>
        <p:nvSpPr>
          <p:cNvPr id="10" name="TextBox 9">
            <a:extLst>
              <a:ext uri="{FF2B5EF4-FFF2-40B4-BE49-F238E27FC236}">
                <a16:creationId xmlns:a16="http://schemas.microsoft.com/office/drawing/2014/main" id="{52B7F43B-EADF-A6C1-878F-F8168C6A5749}"/>
              </a:ext>
            </a:extLst>
          </p:cNvPr>
          <p:cNvSpPr txBox="1"/>
          <p:nvPr userDrawn="1"/>
        </p:nvSpPr>
        <p:spPr>
          <a:xfrm>
            <a:off x="311461" y="7468"/>
            <a:ext cx="1258922" cy="276999"/>
          </a:xfrm>
          <a:prstGeom prst="rect">
            <a:avLst/>
          </a:prstGeom>
          <a:noFill/>
        </p:spPr>
        <p:txBody>
          <a:bodyPr wrap="square">
            <a:spAutoFit/>
          </a:bodyPr>
          <a:lstStyle/>
          <a:p>
            <a:r>
              <a:rPr lang="en-US" sz="1200" b="1" i="0" dirty="0">
                <a:solidFill>
                  <a:schemeClr val="bg1"/>
                </a:solidFill>
                <a:effectLst/>
                <a:latin typeface="Open Sans" panose="020B0606030504020204" pitchFamily="34" charset="0"/>
              </a:rPr>
              <a:t>SPA Bhopal</a:t>
            </a:r>
            <a:endParaRPr lang="en-US" sz="1200" dirty="0">
              <a:solidFill>
                <a:schemeClr val="bg1"/>
              </a:solidFill>
            </a:endParaRPr>
          </a:p>
        </p:txBody>
      </p:sp>
    </p:spTree>
    <p:extLst>
      <p:ext uri="{BB962C8B-B14F-4D97-AF65-F5344CB8AC3E}">
        <p14:creationId xmlns:p14="http://schemas.microsoft.com/office/powerpoint/2010/main" val="854907505"/>
      </p:ext>
    </p:extLst>
  </p:cSld>
  <p:clrMap bg1="lt1" tx1="dk1" bg2="lt2" tx2="dk2" accent1="accent1" accent2="accent2" accent3="accent3" accent4="accent4" accent5="accent5" accent6="accent6" hlink="hlink" folHlink="folHlink"/>
  <p:sldLayoutIdLst>
    <p:sldLayoutId id="2147483663" r:id="rId1"/>
    <p:sldLayoutId id="2147483680" r:id="rId2"/>
    <p:sldLayoutId id="2147483664" r:id="rId3"/>
    <p:sldLayoutId id="2147483681" r:id="rId4"/>
    <p:sldLayoutId id="2147483665" r:id="rId5"/>
    <p:sldLayoutId id="2147483671" r:id="rId6"/>
    <p:sldLayoutId id="2147483696" r:id="rId7"/>
    <p:sldLayoutId id="2147483699" r:id="rId8"/>
    <p:sldLayoutId id="2147483702" r:id="rId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5"/>
          <p:cNvSpPr>
            <a:spLocks noChangeArrowheads="1"/>
          </p:cNvSpPr>
          <p:nvPr userDrawn="1"/>
        </p:nvSpPr>
        <p:spPr bwMode="auto">
          <a:xfrm>
            <a:off x="0" y="0"/>
            <a:ext cx="9144000" cy="42017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pic>
        <p:nvPicPr>
          <p:cNvPr id="8" name="Graphic 7">
            <a:extLst>
              <a:ext uri="{FF2B5EF4-FFF2-40B4-BE49-F238E27FC236}">
                <a16:creationId xmlns:a16="http://schemas.microsoft.com/office/drawing/2014/main" id="{5C836313-F073-F647-8F9F-33D844F5E2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20993" y="1"/>
            <a:ext cx="1371373" cy="434268"/>
          </a:xfrm>
          <a:prstGeom prst="rect">
            <a:avLst/>
          </a:prstGeom>
        </p:spPr>
      </p:pic>
      <p:pic>
        <p:nvPicPr>
          <p:cNvPr id="2" name="Picture 1">
            <a:extLst>
              <a:ext uri="{FF2B5EF4-FFF2-40B4-BE49-F238E27FC236}">
                <a16:creationId xmlns:a16="http://schemas.microsoft.com/office/drawing/2014/main" id="{0AF63712-0AB7-2D14-191E-B4FEFF53D979}"/>
              </a:ext>
            </a:extLst>
          </p:cNvPr>
          <p:cNvPicPr>
            <a:picLocks noChangeAspect="1"/>
          </p:cNvPicPr>
          <p:nvPr userDrawn="1"/>
        </p:nvPicPr>
        <p:blipFill rotWithShape="1">
          <a:blip r:embed="rId6"/>
          <a:srcRect t="91860"/>
          <a:stretch/>
        </p:blipFill>
        <p:spPr>
          <a:xfrm rot="10800000" flipH="1">
            <a:off x="1047750" y="1798"/>
            <a:ext cx="8096250" cy="418372"/>
          </a:xfrm>
          <a:prstGeom prst="rect">
            <a:avLst/>
          </a:prstGeom>
        </p:spPr>
      </p:pic>
      <p:sp>
        <p:nvSpPr>
          <p:cNvPr id="3" name="Rectangle 5">
            <a:extLst>
              <a:ext uri="{FF2B5EF4-FFF2-40B4-BE49-F238E27FC236}">
                <a16:creationId xmlns:a16="http://schemas.microsoft.com/office/drawing/2014/main" id="{D76AA814-9A83-D7AB-D85A-DD35AD0431E0}"/>
              </a:ext>
            </a:extLst>
          </p:cNvPr>
          <p:cNvSpPr>
            <a:spLocks noChangeArrowheads="1"/>
          </p:cNvSpPr>
          <p:nvPr userDrawn="1"/>
        </p:nvSpPr>
        <p:spPr bwMode="auto">
          <a:xfrm>
            <a:off x="-3373" y="4973523"/>
            <a:ext cx="9144000" cy="18000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sp>
        <p:nvSpPr>
          <p:cNvPr id="4" name="Date Placeholder 3">
            <a:extLst>
              <a:ext uri="{FF2B5EF4-FFF2-40B4-BE49-F238E27FC236}">
                <a16:creationId xmlns:a16="http://schemas.microsoft.com/office/drawing/2014/main" id="{82BB1B15-AEAE-B0DD-1D4F-2BA0DD5F7668}"/>
              </a:ext>
            </a:extLst>
          </p:cNvPr>
          <p:cNvSpPr>
            <a:spLocks noGrp="1"/>
          </p:cNvSpPr>
          <p:nvPr>
            <p:ph type="dt" sz="half" idx="2"/>
          </p:nvPr>
        </p:nvSpPr>
        <p:spPr>
          <a:xfrm>
            <a:off x="465517" y="4973523"/>
            <a:ext cx="2133600" cy="207875"/>
          </a:xfrm>
          <a:prstGeom prst="rect">
            <a:avLst/>
          </a:prstGeom>
        </p:spPr>
        <p:txBody>
          <a:bodyPr/>
          <a:lstStyle>
            <a:lvl1pPr>
              <a:defRPr sz="600" baseline="0">
                <a:solidFill>
                  <a:schemeClr val="bg1"/>
                </a:solidFill>
              </a:defRPr>
            </a:lvl1pPr>
          </a:lstStyle>
          <a:p>
            <a:fld id="{87546AEB-71F4-CD49-AD98-46653C446DDE}" type="datetime1">
              <a:rPr lang="sv-SE" smtClean="0"/>
              <a:t>2023-12-12</a:t>
            </a:fld>
            <a:endParaRPr lang="sv-SE" dirty="0"/>
          </a:p>
        </p:txBody>
      </p:sp>
      <p:sp>
        <p:nvSpPr>
          <p:cNvPr id="5" name="Footer Placeholder 4">
            <a:extLst>
              <a:ext uri="{FF2B5EF4-FFF2-40B4-BE49-F238E27FC236}">
                <a16:creationId xmlns:a16="http://schemas.microsoft.com/office/drawing/2014/main" id="{232C0861-4ABD-5420-327A-EB801748A4E3}"/>
              </a:ext>
            </a:extLst>
          </p:cNvPr>
          <p:cNvSpPr>
            <a:spLocks noGrp="1"/>
          </p:cNvSpPr>
          <p:nvPr>
            <p:ph type="ftr" sz="quarter" idx="3"/>
          </p:nvPr>
        </p:nvSpPr>
        <p:spPr>
          <a:xfrm>
            <a:off x="3120827" y="4973523"/>
            <a:ext cx="2895600" cy="207875"/>
          </a:xfrm>
          <a:prstGeom prst="rect">
            <a:avLst/>
          </a:prstGeom>
        </p:spPr>
        <p:txBody>
          <a:bodyPr/>
          <a:lstStyle>
            <a:lvl1pPr algn="ctr">
              <a:defRPr sz="600" baseline="0">
                <a:solidFill>
                  <a:srgbClr val="FFFFFF"/>
                </a:solidFill>
              </a:defRPr>
            </a:lvl1pPr>
          </a:lstStyle>
          <a:p>
            <a:r>
              <a:rPr lang="en-GB" noProof="0" dirty="0"/>
              <a:t>Chalmers University of Technology</a:t>
            </a:r>
          </a:p>
        </p:txBody>
      </p:sp>
      <p:sp>
        <p:nvSpPr>
          <p:cNvPr id="6" name="Slide Number Placeholder 5">
            <a:extLst>
              <a:ext uri="{FF2B5EF4-FFF2-40B4-BE49-F238E27FC236}">
                <a16:creationId xmlns:a16="http://schemas.microsoft.com/office/drawing/2014/main" id="{0C17A17A-38BB-94EE-A569-091F70EC4691}"/>
              </a:ext>
            </a:extLst>
          </p:cNvPr>
          <p:cNvSpPr>
            <a:spLocks noGrp="1"/>
          </p:cNvSpPr>
          <p:nvPr>
            <p:ph type="sldNum" sz="quarter" idx="4"/>
          </p:nvPr>
        </p:nvSpPr>
        <p:spPr>
          <a:xfrm>
            <a:off x="6549827" y="4973523"/>
            <a:ext cx="2133600" cy="207875"/>
          </a:xfrm>
          <a:prstGeom prst="rect">
            <a:avLst/>
          </a:prstGeom>
        </p:spPr>
        <p:txBody>
          <a:bodyPr/>
          <a:lstStyle>
            <a:lvl1pPr algn="r">
              <a:defRPr sz="600" baseline="0">
                <a:solidFill>
                  <a:schemeClr val="bg1"/>
                </a:solidFill>
              </a:defRPr>
            </a:lvl1pPr>
          </a:lstStyle>
          <a:p>
            <a:fld id="{344E8EA3-C3DD-5544-8A1C-EA00A1673D37}" type="slidenum">
              <a:rPr lang="sv-SE" smtClean="0"/>
              <a:pPr/>
              <a:t>‹#›</a:t>
            </a:fld>
            <a:endParaRPr lang="sv-SE" dirty="0"/>
          </a:p>
        </p:txBody>
      </p:sp>
    </p:spTree>
    <p:extLst>
      <p:ext uri="{BB962C8B-B14F-4D97-AF65-F5344CB8AC3E}">
        <p14:creationId xmlns:p14="http://schemas.microsoft.com/office/powerpoint/2010/main" val="694797037"/>
      </p:ext>
    </p:extLst>
  </p:cSld>
  <p:clrMap bg1="lt1" tx1="dk1" bg2="lt2" tx2="dk2" accent1="accent1" accent2="accent2" accent3="accent3" accent4="accent4" accent5="accent5" accent6="accent6" hlink="hlink" folHlink="folHlink"/>
  <p:sldLayoutIdLst>
    <p:sldLayoutId id="2147483691" r:id="rId1"/>
    <p:sldLayoutId id="2147483701" r:id="rId2"/>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08887" y="1031488"/>
            <a:ext cx="2620560" cy="3185260"/>
          </a:xfrm>
          <a:prstGeom prst="rect">
            <a:avLst/>
          </a:prstGeom>
        </p:spPr>
      </p:pic>
    </p:spTree>
    <p:extLst>
      <p:ext uri="{BB962C8B-B14F-4D97-AF65-F5344CB8AC3E}">
        <p14:creationId xmlns:p14="http://schemas.microsoft.com/office/powerpoint/2010/main" val="1085303385"/>
      </p:ext>
    </p:extLst>
  </p:cSld>
  <p:clrMap bg1="lt1" tx1="dk1" bg2="lt2" tx2="dk2" accent1="accent1" accent2="accent2" accent3="accent3" accent4="accent4" accent5="accent5" accent6="accent6" hlink="hlink" folHlink="folHlink"/>
  <p:sldLayoutIdLst>
    <p:sldLayoutId id="2147483693" r:id="rId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9144000" cy="5143499"/>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pic>
        <p:nvPicPr>
          <p:cNvPr id="5" name="Picture 4"/>
          <p:cNvPicPr>
            <a:picLocks noChangeAspect="1"/>
          </p:cNvPicPr>
          <p:nvPr userDrawn="1"/>
        </p:nvPicPr>
        <p:blipFill>
          <a:blip r:embed="rId3"/>
          <a:stretch>
            <a:fillRect/>
          </a:stretch>
        </p:blipFill>
        <p:spPr>
          <a:xfrm>
            <a:off x="103910" y="1801"/>
            <a:ext cx="9040090" cy="5139897"/>
          </a:xfrm>
          <a:prstGeom prst="rect">
            <a:avLst/>
          </a:prstGeom>
        </p:spPr>
      </p:pic>
    </p:spTree>
    <p:extLst>
      <p:ext uri="{BB962C8B-B14F-4D97-AF65-F5344CB8AC3E}">
        <p14:creationId xmlns:p14="http://schemas.microsoft.com/office/powerpoint/2010/main" val="753774144"/>
      </p:ext>
    </p:extLst>
  </p:cSld>
  <p:clrMap bg1="lt1" tx1="dk1" bg2="lt2" tx2="dk2" accent1="accent1" accent2="accent2" accent3="accent3" accent4="accent4" accent5="accent5" accent6="accent6" hlink="hlink" folHlink="folHlink"/>
  <p:sldLayoutIdLst>
    <p:sldLayoutId id="2147483679" r:id="rId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5"/>
          <p:cNvSpPr>
            <a:spLocks noChangeArrowheads="1"/>
          </p:cNvSpPr>
          <p:nvPr userDrawn="1"/>
        </p:nvSpPr>
        <p:spPr bwMode="auto">
          <a:xfrm>
            <a:off x="0" y="0"/>
            <a:ext cx="9144000" cy="420170"/>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p:cNvPicPr>
            <a:picLocks noChangeAspect="1"/>
          </p:cNvPicPr>
          <p:nvPr userDrawn="1"/>
        </p:nvPicPr>
        <p:blipFill>
          <a:blip r:embed="rId8"/>
          <a:stretch>
            <a:fillRect/>
          </a:stretch>
        </p:blipFill>
        <p:spPr>
          <a:xfrm>
            <a:off x="0" y="5297"/>
            <a:ext cx="9144000" cy="409575"/>
          </a:xfrm>
          <a:prstGeom prst="rect">
            <a:avLst/>
          </a:prstGeom>
        </p:spPr>
      </p:pic>
      <p:sp>
        <p:nvSpPr>
          <p:cNvPr id="2" name="Rectangle 1"/>
          <p:cNvSpPr/>
          <p:nvPr userDrawn="1"/>
        </p:nvSpPr>
        <p:spPr>
          <a:xfrm>
            <a:off x="0" y="420170"/>
            <a:ext cx="9144000" cy="47233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5989D2A8-642C-2745-A82F-872E24B0912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20993" y="1"/>
            <a:ext cx="1371373" cy="434268"/>
          </a:xfrm>
          <a:prstGeom prst="rect">
            <a:avLst/>
          </a:prstGeom>
        </p:spPr>
      </p:pic>
    </p:spTree>
    <p:extLst>
      <p:ext uri="{BB962C8B-B14F-4D97-AF65-F5344CB8AC3E}">
        <p14:creationId xmlns:p14="http://schemas.microsoft.com/office/powerpoint/2010/main" val="152256597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5"/>
          <p:cNvSpPr>
            <a:spLocks noChangeArrowheads="1"/>
          </p:cNvSpPr>
          <p:nvPr userDrawn="1"/>
        </p:nvSpPr>
        <p:spPr bwMode="auto">
          <a:xfrm>
            <a:off x="0" y="1"/>
            <a:ext cx="9144000" cy="5143499"/>
          </a:xfrm>
          <a:prstGeom prst="rect">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0" hangingPunct="0"/>
            <a:endParaRPr lang="en-US"/>
          </a:p>
        </p:txBody>
      </p:sp>
      <p:pic>
        <p:nvPicPr>
          <p:cNvPr id="2" name="Picture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78114" y="1019572"/>
            <a:ext cx="2587772" cy="3145407"/>
          </a:xfrm>
          <a:prstGeom prst="rect">
            <a:avLst/>
          </a:prstGeom>
        </p:spPr>
      </p:pic>
    </p:spTree>
    <p:extLst>
      <p:ext uri="{BB962C8B-B14F-4D97-AF65-F5344CB8AC3E}">
        <p14:creationId xmlns:p14="http://schemas.microsoft.com/office/powerpoint/2010/main" val="1344894359"/>
      </p:ext>
    </p:extLst>
  </p:cSld>
  <p:clrMap bg1="lt1" tx1="dk1" bg2="lt2" tx2="dk2" accent1="accent1" accent2="accent2" accent3="accent3" accent4="accent4" accent5="accent5" accent6="accent6" hlink="hlink" folHlink="folHlink"/>
  <p:sldLayoutIdLst>
    <p:sldLayoutId id="2147483695" r:id="rId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parishwadomkar/Usage-analysis-e-scooter/blob/main/SpatialML_Sto.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5" Type="http://schemas.openxmlformats.org/officeDocument/2006/relationships/image" Target="../media/image49.jp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9.xml"/><Relationship Id="rId6" Type="http://schemas.microsoft.com/office/2007/relationships/hdphoto" Target="../media/hdphoto5.wdp"/><Relationship Id="rId5" Type="http://schemas.openxmlformats.org/officeDocument/2006/relationships/image" Target="../media/image51.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9.xml"/><Relationship Id="rId5" Type="http://schemas.openxmlformats.org/officeDocument/2006/relationships/image" Target="../media/image53.jp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hyperlink" Target="mailto:omkarp@chalmers.se" TargetMode="External"/><Relationship Id="rId7" Type="http://schemas.openxmlformats.org/officeDocument/2006/relationships/hyperlink" Target="https://doi.org/10.1016/j.cities.2023.104456" TargetMode="External"/><Relationship Id="rId2" Type="http://schemas.openxmlformats.org/officeDocument/2006/relationships/image" Target="../media/image54.jpg"/><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jpg"/><Relationship Id="rId2" Type="http://schemas.openxmlformats.org/officeDocument/2006/relationships/image" Target="../media/image16.jpg"/><Relationship Id="rId16" Type="http://schemas.openxmlformats.org/officeDocument/2006/relationships/image" Target="../media/image30.jpg"/><Relationship Id="rId1" Type="http://schemas.openxmlformats.org/officeDocument/2006/relationships/slideLayout" Target="../slideLayouts/slideLayout3.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5" Type="http://schemas.openxmlformats.org/officeDocument/2006/relationships/image" Target="../media/image29.jpg"/><Relationship Id="rId10" Type="http://schemas.openxmlformats.org/officeDocument/2006/relationships/image" Target="../media/image24.jpg"/><Relationship Id="rId4" Type="http://schemas.openxmlformats.org/officeDocument/2006/relationships/image" Target="../media/image18.jpg"/><Relationship Id="rId9" Type="http://schemas.openxmlformats.org/officeDocument/2006/relationships/image" Target="../media/image23.jpg"/><Relationship Id="rId14" Type="http://schemas.openxmlformats.org/officeDocument/2006/relationships/image" Target="../media/image28.jpg"/></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parishwadomkar/UrbanPatterns/blob/main/Google%20and%20apple%20Mobility%20data.ipyn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rishwadomkar/UrbanPatterns/blob/main/Visual%20Heatmaps.ipynb" TargetMode="External"/><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1F0E74-68DD-3F19-2820-EF888FC3306B}"/>
              </a:ext>
            </a:extLst>
          </p:cNvPr>
          <p:cNvSpPr/>
          <p:nvPr/>
        </p:nvSpPr>
        <p:spPr>
          <a:xfrm>
            <a:off x="0" y="1396409"/>
            <a:ext cx="5287926" cy="1583009"/>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BE7EA09-D27D-7BFF-38F8-400FA41F1A50}"/>
              </a:ext>
            </a:extLst>
          </p:cNvPr>
          <p:cNvSpPr>
            <a:spLocks noGrp="1"/>
          </p:cNvSpPr>
          <p:nvPr>
            <p:ph type="body" sz="quarter" idx="11"/>
          </p:nvPr>
        </p:nvSpPr>
        <p:spPr>
          <a:xfrm>
            <a:off x="379250" y="1605833"/>
            <a:ext cx="6753070" cy="1164161"/>
          </a:xfrm>
        </p:spPr>
        <p:txBody>
          <a:bodyPr/>
          <a:lstStyle/>
          <a:p>
            <a:pPr>
              <a:lnSpc>
                <a:spcPct val="100000"/>
              </a:lnSpc>
              <a:spcAft>
                <a:spcPts val="600"/>
              </a:spcAft>
            </a:pPr>
            <a:r>
              <a:rPr lang="en-US" sz="2400" cap="none" dirty="0">
                <a:solidFill>
                  <a:schemeClr val="tx1">
                    <a:lumMod val="50000"/>
                  </a:schemeClr>
                </a:solidFill>
              </a:rPr>
              <a:t>Assessing patterns of public disturbance acts using crowdsourced data</a:t>
            </a:r>
          </a:p>
          <a:p>
            <a:pPr>
              <a:spcAft>
                <a:spcPts val="600"/>
              </a:spcAft>
            </a:pPr>
            <a:r>
              <a:rPr lang="en-US" sz="1400" b="0" i="1" cap="none" dirty="0">
                <a:solidFill>
                  <a:schemeClr val="tx1">
                    <a:lumMod val="50000"/>
                  </a:schemeClr>
                </a:solidFill>
              </a:rPr>
              <a:t>Case of Stockholm, Sweden</a:t>
            </a:r>
            <a:endParaRPr lang="en-GB" sz="1400" b="0" i="1" cap="none" dirty="0">
              <a:solidFill>
                <a:schemeClr val="tx1">
                  <a:lumMod val="50000"/>
                </a:schemeClr>
              </a:solidFill>
            </a:endParaRPr>
          </a:p>
        </p:txBody>
      </p:sp>
      <p:sp>
        <p:nvSpPr>
          <p:cNvPr id="3" name="Date Placeholder 1">
            <a:extLst>
              <a:ext uri="{FF2B5EF4-FFF2-40B4-BE49-F238E27FC236}">
                <a16:creationId xmlns:a16="http://schemas.microsoft.com/office/drawing/2014/main" id="{27F03FC5-E68E-267B-5250-DF169B28F3F8}"/>
              </a:ext>
            </a:extLst>
          </p:cNvPr>
          <p:cNvSpPr txBox="1">
            <a:spLocks/>
          </p:cNvSpPr>
          <p:nvPr/>
        </p:nvSpPr>
        <p:spPr>
          <a:xfrm>
            <a:off x="355666" y="3382625"/>
            <a:ext cx="5142276" cy="830916"/>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sv-SE" sz="1200" b="1" dirty="0">
                <a:solidFill>
                  <a:schemeClr val="tx1">
                    <a:lumMod val="50000"/>
                  </a:schemeClr>
                </a:solidFill>
              </a:rPr>
              <a:t>Omkar Parishwad</a:t>
            </a:r>
          </a:p>
          <a:p>
            <a:r>
              <a:rPr lang="sv-SE" sz="1100" dirty="0">
                <a:solidFill>
                  <a:schemeClr val="tx1">
                    <a:lumMod val="50000"/>
                  </a:schemeClr>
                </a:solidFill>
              </a:rPr>
              <a:t>Urban </a:t>
            </a:r>
            <a:r>
              <a:rPr lang="sv-SE" sz="1100" dirty="0" err="1">
                <a:solidFill>
                  <a:schemeClr val="tx1">
                    <a:lumMod val="50000"/>
                  </a:schemeClr>
                </a:solidFill>
              </a:rPr>
              <a:t>Mobility</a:t>
            </a:r>
            <a:r>
              <a:rPr lang="sv-SE" sz="1100" dirty="0">
                <a:solidFill>
                  <a:schemeClr val="tx1">
                    <a:lumMod val="50000"/>
                  </a:schemeClr>
                </a:solidFill>
              </a:rPr>
              <a:t> Group</a:t>
            </a:r>
          </a:p>
          <a:p>
            <a:r>
              <a:rPr lang="sv-SE" sz="1100" dirty="0" err="1">
                <a:solidFill>
                  <a:schemeClr val="tx1">
                    <a:lumMod val="50000"/>
                  </a:schemeClr>
                </a:solidFill>
              </a:rPr>
              <a:t>Department</a:t>
            </a:r>
            <a:r>
              <a:rPr lang="sv-SE" sz="1100" dirty="0">
                <a:solidFill>
                  <a:schemeClr val="tx1">
                    <a:lumMod val="50000"/>
                  </a:schemeClr>
                </a:solidFill>
              </a:rPr>
              <a:t> </a:t>
            </a:r>
            <a:r>
              <a:rPr lang="sv-SE" sz="1100" dirty="0" err="1">
                <a:solidFill>
                  <a:schemeClr val="tx1">
                    <a:lumMod val="50000"/>
                  </a:schemeClr>
                </a:solidFill>
              </a:rPr>
              <a:t>of</a:t>
            </a:r>
            <a:r>
              <a:rPr lang="sv-SE" sz="1100" dirty="0">
                <a:solidFill>
                  <a:schemeClr val="tx1">
                    <a:lumMod val="50000"/>
                  </a:schemeClr>
                </a:solidFill>
              </a:rPr>
              <a:t> </a:t>
            </a:r>
            <a:r>
              <a:rPr lang="sv-SE" sz="1100" dirty="0" err="1">
                <a:solidFill>
                  <a:schemeClr val="tx1">
                    <a:lumMod val="50000"/>
                  </a:schemeClr>
                </a:solidFill>
              </a:rPr>
              <a:t>Architecture</a:t>
            </a:r>
            <a:r>
              <a:rPr lang="sv-SE" sz="1100" dirty="0">
                <a:solidFill>
                  <a:schemeClr val="tx1">
                    <a:lumMod val="50000"/>
                  </a:schemeClr>
                </a:solidFill>
              </a:rPr>
              <a:t> and Civil </a:t>
            </a:r>
            <a:r>
              <a:rPr lang="sv-SE" sz="1100" dirty="0" err="1">
                <a:solidFill>
                  <a:schemeClr val="tx1">
                    <a:lumMod val="50000"/>
                  </a:schemeClr>
                </a:solidFill>
              </a:rPr>
              <a:t>Engineering</a:t>
            </a:r>
            <a:endParaRPr lang="sv-SE" sz="1100" dirty="0">
              <a:solidFill>
                <a:schemeClr val="tx1">
                  <a:lumMod val="50000"/>
                </a:schemeClr>
              </a:solidFill>
            </a:endParaRPr>
          </a:p>
        </p:txBody>
      </p:sp>
      <p:pic>
        <p:nvPicPr>
          <p:cNvPr id="9" name="Graphic 8">
            <a:extLst>
              <a:ext uri="{FF2B5EF4-FFF2-40B4-BE49-F238E27FC236}">
                <a16:creationId xmlns:a16="http://schemas.microsoft.com/office/drawing/2014/main" id="{A3D029E7-F414-8829-6A07-03B6E0D4C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250" y="3919601"/>
            <a:ext cx="2562794" cy="811551"/>
          </a:xfrm>
          <a:prstGeom prst="rect">
            <a:avLst/>
          </a:prstGeom>
        </p:spPr>
      </p:pic>
      <p:pic>
        <p:nvPicPr>
          <p:cNvPr id="4" name="Picture 2" descr="School of Planning and Architecture, Bhopal - Wikipedia">
            <a:extLst>
              <a:ext uri="{FF2B5EF4-FFF2-40B4-BE49-F238E27FC236}">
                <a16:creationId xmlns:a16="http://schemas.microsoft.com/office/drawing/2014/main" id="{C920FB69-17B5-6A9B-7706-7DEA62CF2D5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7640" y="199288"/>
            <a:ext cx="1059181" cy="859892"/>
          </a:xfrm>
          <a:prstGeom prst="rect">
            <a:avLst/>
          </a:prstGeom>
          <a:noFill/>
          <a:extLst>
            <a:ext uri="{909E8E84-426E-40DD-AFC4-6F175D3DCCD1}">
              <a14:hiddenFill xmlns:a14="http://schemas.microsoft.com/office/drawing/2010/main">
                <a:solidFill>
                  <a:srgbClr val="FFFFFF"/>
                </a:solidFill>
              </a14:hiddenFill>
            </a:ext>
          </a:extLst>
        </p:spPr>
      </p:pic>
      <p:sp>
        <p:nvSpPr>
          <p:cNvPr id="5" name="Rubrik 1">
            <a:extLst>
              <a:ext uri="{FF2B5EF4-FFF2-40B4-BE49-F238E27FC236}">
                <a16:creationId xmlns:a16="http://schemas.microsoft.com/office/drawing/2014/main" id="{331D2C6D-1693-A19B-7F08-248B1C741574}"/>
              </a:ext>
            </a:extLst>
          </p:cNvPr>
          <p:cNvSpPr txBox="1">
            <a:spLocks/>
          </p:cNvSpPr>
          <p:nvPr/>
        </p:nvSpPr>
        <p:spPr>
          <a:xfrm>
            <a:off x="1028701" y="268339"/>
            <a:ext cx="6499860" cy="7756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r">
              <a:lnSpc>
                <a:spcPct val="120000"/>
              </a:lnSpc>
            </a:pPr>
            <a:r>
              <a:rPr lang="en-US" sz="1600" b="1" i="1" dirty="0">
                <a:solidFill>
                  <a:schemeClr val="tx1">
                    <a:lumMod val="50000"/>
                  </a:schemeClr>
                </a:solidFill>
              </a:rPr>
              <a:t>Winter School Special Lecture</a:t>
            </a:r>
            <a:endParaRPr lang="en-US" sz="2400" b="1" i="1" dirty="0">
              <a:solidFill>
                <a:schemeClr val="tx1">
                  <a:lumMod val="50000"/>
                </a:schemeClr>
              </a:solidFill>
            </a:endParaRPr>
          </a:p>
          <a:p>
            <a:pPr algn="r">
              <a:lnSpc>
                <a:spcPct val="120000"/>
              </a:lnSpc>
            </a:pPr>
            <a:r>
              <a:rPr lang="en-US" sz="2000" dirty="0">
                <a:solidFill>
                  <a:schemeClr val="tx1">
                    <a:lumMod val="50000"/>
                  </a:schemeClr>
                </a:solidFill>
              </a:rPr>
              <a:t>Urban Patterns: </a:t>
            </a:r>
            <a:r>
              <a:rPr lang="en-US" sz="2000" dirty="0" err="1">
                <a:solidFill>
                  <a:schemeClr val="tx1">
                    <a:lumMod val="50000"/>
                  </a:schemeClr>
                </a:solidFill>
              </a:rPr>
              <a:t>Spatio</a:t>
            </a:r>
            <a:r>
              <a:rPr lang="en-US" sz="2000" dirty="0">
                <a:solidFill>
                  <a:schemeClr val="tx1">
                    <a:lumMod val="50000"/>
                  </a:schemeClr>
                </a:solidFill>
              </a:rPr>
              <a:t>-temporal analysis</a:t>
            </a:r>
            <a:endParaRPr lang="en-GB" sz="2000" dirty="0">
              <a:solidFill>
                <a:schemeClr val="tx1">
                  <a:lumMod val="50000"/>
                </a:schemeClr>
              </a:solidFill>
            </a:endParaRPr>
          </a:p>
        </p:txBody>
      </p:sp>
      <p:cxnSp>
        <p:nvCxnSpPr>
          <p:cNvPr id="7" name="Straight Connector 6">
            <a:extLst>
              <a:ext uri="{FF2B5EF4-FFF2-40B4-BE49-F238E27FC236}">
                <a16:creationId xmlns:a16="http://schemas.microsoft.com/office/drawing/2014/main" id="{3FCF9E99-D809-B8F2-37D0-C831881DBB98}"/>
              </a:ext>
            </a:extLst>
          </p:cNvPr>
          <p:cNvCxnSpPr/>
          <p:nvPr/>
        </p:nvCxnSpPr>
        <p:spPr>
          <a:xfrm>
            <a:off x="-457902" y="1396409"/>
            <a:ext cx="76990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098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DDDA29-817E-2390-5866-E443AABD6B6F}"/>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0A362603-79E4-A595-A477-27C1DA098397}"/>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0935B1D8-A1D7-B639-B80A-AAD4782B21E6}"/>
              </a:ext>
            </a:extLst>
          </p:cNvPr>
          <p:cNvSpPr>
            <a:spLocks noGrp="1"/>
          </p:cNvSpPr>
          <p:nvPr>
            <p:ph type="sldNum" sz="quarter" idx="12"/>
          </p:nvPr>
        </p:nvSpPr>
        <p:spPr/>
        <p:txBody>
          <a:bodyPr/>
          <a:lstStyle/>
          <a:p>
            <a:fld id="{344E8EA3-C3DD-5544-8A1C-EA00A1673D37}" type="slidenum">
              <a:rPr lang="sv-SE" smtClean="0"/>
              <a:pPr/>
              <a:t>10</a:t>
            </a:fld>
            <a:endParaRPr lang="sv-SE"/>
          </a:p>
        </p:txBody>
      </p:sp>
      <p:sp>
        <p:nvSpPr>
          <p:cNvPr id="6" name="Content Placeholder 5">
            <a:extLst>
              <a:ext uri="{FF2B5EF4-FFF2-40B4-BE49-F238E27FC236}">
                <a16:creationId xmlns:a16="http://schemas.microsoft.com/office/drawing/2014/main" id="{C6DD3956-10FB-DE58-FAA4-02CC1DCFE699}"/>
              </a:ext>
            </a:extLst>
          </p:cNvPr>
          <p:cNvSpPr>
            <a:spLocks noGrp="1"/>
          </p:cNvSpPr>
          <p:nvPr>
            <p:ph idx="1"/>
          </p:nvPr>
        </p:nvSpPr>
        <p:spPr>
          <a:xfrm>
            <a:off x="354209" y="1039365"/>
            <a:ext cx="8111611" cy="473254"/>
          </a:xfrm>
        </p:spPr>
        <p:txBody>
          <a:bodyPr/>
          <a:lstStyle/>
          <a:p>
            <a:r>
              <a:rPr lang="en-US" sz="1800" dirty="0">
                <a:solidFill>
                  <a:schemeClr val="tx1">
                    <a:lumMod val="50000"/>
                  </a:schemeClr>
                </a:solidFill>
                <a:effectLst/>
                <a:latin typeface="Times New Roman" panose="02020603050405020304" pitchFamily="18" charset="0"/>
                <a:ea typeface="Calibri" panose="020F0502020204030204" pitchFamily="34" charset="0"/>
              </a:rPr>
              <a:t>Seasonal </a:t>
            </a:r>
            <a:r>
              <a:rPr lang="en-US" sz="1800" dirty="0" err="1">
                <a:solidFill>
                  <a:schemeClr val="tx1">
                    <a:lumMod val="50000"/>
                  </a:schemeClr>
                </a:solidFill>
                <a:effectLst/>
                <a:latin typeface="Times New Roman" panose="02020603050405020304" pitchFamily="18" charset="0"/>
                <a:ea typeface="Calibri" panose="020F0502020204030204" pitchFamily="34" charset="0"/>
              </a:rPr>
              <a:t>AutoRegressive</a:t>
            </a:r>
            <a:r>
              <a:rPr lang="en-US" sz="1800" dirty="0">
                <a:solidFill>
                  <a:schemeClr val="tx1">
                    <a:lumMod val="50000"/>
                  </a:schemeClr>
                </a:solidFill>
                <a:effectLst/>
                <a:latin typeface="Times New Roman" panose="02020603050405020304" pitchFamily="18" charset="0"/>
                <a:ea typeface="Calibri" panose="020F0502020204030204" pitchFamily="34" charset="0"/>
              </a:rPr>
              <a:t> Integrated Moving Average for an exogenous variable</a:t>
            </a:r>
            <a:endParaRPr lang="en-US" dirty="0">
              <a:solidFill>
                <a:schemeClr val="tx1">
                  <a:lumMod val="50000"/>
                </a:schemeClr>
              </a:solidFill>
            </a:endParaRPr>
          </a:p>
        </p:txBody>
      </p:sp>
      <p:sp>
        <p:nvSpPr>
          <p:cNvPr id="7" name="Title 4">
            <a:extLst>
              <a:ext uri="{FF2B5EF4-FFF2-40B4-BE49-F238E27FC236}">
                <a16:creationId xmlns:a16="http://schemas.microsoft.com/office/drawing/2014/main" id="{3095228B-AA89-F1BB-FB3A-60990F583699}"/>
              </a:ext>
            </a:extLst>
          </p:cNvPr>
          <p:cNvSpPr>
            <a:spLocks noGrp="1"/>
          </p:cNvSpPr>
          <p:nvPr>
            <p:ph type="title"/>
          </p:nvPr>
        </p:nvSpPr>
        <p:spPr>
          <a:xfrm>
            <a:off x="354209" y="471569"/>
            <a:ext cx="821791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Time Series </a:t>
            </a:r>
            <a:r>
              <a:rPr lang="sv-SE" sz="2800" cap="none" spc="-10" dirty="0" err="1">
                <a:solidFill>
                  <a:srgbClr val="002060"/>
                </a:solidFill>
                <a:latin typeface="Times New Roman" panose="02020603050405020304" pitchFamily="18" charset="0"/>
                <a:cs typeface="Times New Roman" panose="02020603050405020304" pitchFamily="18" charset="0"/>
              </a:rPr>
              <a:t>analysis</a:t>
            </a:r>
            <a:r>
              <a:rPr lang="sv-SE" sz="2800" cap="none" spc="-10" dirty="0">
                <a:solidFill>
                  <a:srgbClr val="002060"/>
                </a:solidFill>
                <a:latin typeface="Times New Roman" panose="02020603050405020304" pitchFamily="18" charset="0"/>
                <a:cs typeface="Times New Roman" panose="02020603050405020304" pitchFamily="18" charset="0"/>
              </a:rPr>
              <a:t> (SARIMAX)</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pic>
        <p:nvPicPr>
          <p:cNvPr id="9" name="Picture 8" descr="Chart&#10;&#10;Description automatically generated">
            <a:extLst>
              <a:ext uri="{FF2B5EF4-FFF2-40B4-BE49-F238E27FC236}">
                <a16:creationId xmlns:a16="http://schemas.microsoft.com/office/drawing/2014/main" id="{88C66B3F-BA67-F56A-FC63-E9E5D323C36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93039" y="1451118"/>
            <a:ext cx="7879080" cy="3476887"/>
          </a:xfrm>
          <a:prstGeom prst="rect">
            <a:avLst/>
          </a:prstGeom>
          <a:noFill/>
          <a:ln>
            <a:noFill/>
          </a:ln>
        </p:spPr>
      </p:pic>
    </p:spTree>
    <p:extLst>
      <p:ext uri="{BB962C8B-B14F-4D97-AF65-F5344CB8AC3E}">
        <p14:creationId xmlns:p14="http://schemas.microsoft.com/office/powerpoint/2010/main" val="343044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showing the same graph&#10;&#10;Description automatically generated with medium confidence">
            <a:extLst>
              <a:ext uri="{FF2B5EF4-FFF2-40B4-BE49-F238E27FC236}">
                <a16:creationId xmlns:a16="http://schemas.microsoft.com/office/drawing/2014/main" id="{E092DABA-E9FB-A83B-F834-006F679E31D0}"/>
              </a:ext>
            </a:extLst>
          </p:cNvPr>
          <p:cNvPicPr>
            <a:picLocks noChangeAspect="1"/>
          </p:cNvPicPr>
          <p:nvPr/>
        </p:nvPicPr>
        <p:blipFill>
          <a:blip r:embed="rId2"/>
          <a:stretch>
            <a:fillRect/>
          </a:stretch>
        </p:blipFill>
        <p:spPr>
          <a:xfrm>
            <a:off x="1413388" y="1268372"/>
            <a:ext cx="6504908" cy="3659633"/>
          </a:xfrm>
          <a:prstGeom prst="rect">
            <a:avLst/>
          </a:prstGeom>
        </p:spPr>
      </p:pic>
      <p:sp>
        <p:nvSpPr>
          <p:cNvPr id="2" name="Date Placeholder 1">
            <a:extLst>
              <a:ext uri="{FF2B5EF4-FFF2-40B4-BE49-F238E27FC236}">
                <a16:creationId xmlns:a16="http://schemas.microsoft.com/office/drawing/2014/main" id="{F0DDDA29-817E-2390-5866-E443AABD6B6F}"/>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0A362603-79E4-A595-A477-27C1DA098397}"/>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0935B1D8-A1D7-B639-B80A-AAD4782B21E6}"/>
              </a:ext>
            </a:extLst>
          </p:cNvPr>
          <p:cNvSpPr>
            <a:spLocks noGrp="1"/>
          </p:cNvSpPr>
          <p:nvPr>
            <p:ph type="sldNum" sz="quarter" idx="12"/>
          </p:nvPr>
        </p:nvSpPr>
        <p:spPr/>
        <p:txBody>
          <a:bodyPr/>
          <a:lstStyle/>
          <a:p>
            <a:fld id="{344E8EA3-C3DD-5544-8A1C-EA00A1673D37}" type="slidenum">
              <a:rPr lang="sv-SE" smtClean="0"/>
              <a:pPr/>
              <a:t>11</a:t>
            </a:fld>
            <a:endParaRPr lang="sv-SE"/>
          </a:p>
        </p:txBody>
      </p:sp>
      <p:sp>
        <p:nvSpPr>
          <p:cNvPr id="6" name="Content Placeholder 5">
            <a:extLst>
              <a:ext uri="{FF2B5EF4-FFF2-40B4-BE49-F238E27FC236}">
                <a16:creationId xmlns:a16="http://schemas.microsoft.com/office/drawing/2014/main" id="{C6DD3956-10FB-DE58-FAA4-02CC1DCFE699}"/>
              </a:ext>
            </a:extLst>
          </p:cNvPr>
          <p:cNvSpPr>
            <a:spLocks noGrp="1"/>
          </p:cNvSpPr>
          <p:nvPr>
            <p:ph idx="1"/>
          </p:nvPr>
        </p:nvSpPr>
        <p:spPr>
          <a:xfrm>
            <a:off x="354209" y="1039365"/>
            <a:ext cx="8111611" cy="473254"/>
          </a:xfrm>
        </p:spPr>
        <p:txBody>
          <a:bodyPr/>
          <a:lstStyle/>
          <a:p>
            <a:r>
              <a:rPr lang="en-US" sz="1800" dirty="0">
                <a:solidFill>
                  <a:schemeClr val="tx1">
                    <a:lumMod val="50000"/>
                  </a:schemeClr>
                </a:solidFill>
                <a:effectLst/>
                <a:latin typeface="Times New Roman" panose="02020603050405020304" pitchFamily="18" charset="0"/>
                <a:ea typeface="Calibri" panose="020F0502020204030204" pitchFamily="34" charset="0"/>
              </a:rPr>
              <a:t>Seasonal </a:t>
            </a:r>
            <a:r>
              <a:rPr lang="en-US" sz="1800" dirty="0" err="1">
                <a:solidFill>
                  <a:schemeClr val="tx1">
                    <a:lumMod val="50000"/>
                  </a:schemeClr>
                </a:solidFill>
                <a:effectLst/>
                <a:latin typeface="Times New Roman" panose="02020603050405020304" pitchFamily="18" charset="0"/>
                <a:ea typeface="Calibri" panose="020F0502020204030204" pitchFamily="34" charset="0"/>
              </a:rPr>
              <a:t>AutoRegressive</a:t>
            </a:r>
            <a:r>
              <a:rPr lang="en-US" sz="1800" dirty="0">
                <a:solidFill>
                  <a:schemeClr val="tx1">
                    <a:lumMod val="50000"/>
                  </a:schemeClr>
                </a:solidFill>
                <a:effectLst/>
                <a:latin typeface="Times New Roman" panose="02020603050405020304" pitchFamily="18" charset="0"/>
                <a:ea typeface="Calibri" panose="020F0502020204030204" pitchFamily="34" charset="0"/>
              </a:rPr>
              <a:t> Integrated Moving Average for an exogenous variable</a:t>
            </a:r>
            <a:endParaRPr lang="en-US" dirty="0">
              <a:solidFill>
                <a:schemeClr val="tx1">
                  <a:lumMod val="50000"/>
                </a:schemeClr>
              </a:solidFill>
            </a:endParaRPr>
          </a:p>
        </p:txBody>
      </p:sp>
      <p:sp>
        <p:nvSpPr>
          <p:cNvPr id="7" name="Title 4">
            <a:extLst>
              <a:ext uri="{FF2B5EF4-FFF2-40B4-BE49-F238E27FC236}">
                <a16:creationId xmlns:a16="http://schemas.microsoft.com/office/drawing/2014/main" id="{3095228B-AA89-F1BB-FB3A-60990F583699}"/>
              </a:ext>
            </a:extLst>
          </p:cNvPr>
          <p:cNvSpPr>
            <a:spLocks noGrp="1"/>
          </p:cNvSpPr>
          <p:nvPr>
            <p:ph type="title"/>
          </p:nvPr>
        </p:nvSpPr>
        <p:spPr>
          <a:xfrm>
            <a:off x="354209" y="471569"/>
            <a:ext cx="821791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Time Series </a:t>
            </a:r>
            <a:r>
              <a:rPr lang="sv-SE" sz="2800" cap="none" spc="-10" dirty="0" err="1">
                <a:solidFill>
                  <a:srgbClr val="002060"/>
                </a:solidFill>
                <a:latin typeface="Times New Roman" panose="02020603050405020304" pitchFamily="18" charset="0"/>
                <a:cs typeface="Times New Roman" panose="02020603050405020304" pitchFamily="18" charset="0"/>
              </a:rPr>
              <a:t>analysis</a:t>
            </a:r>
            <a:r>
              <a:rPr lang="sv-SE" sz="2800" cap="none" spc="-10" dirty="0">
                <a:solidFill>
                  <a:srgbClr val="002060"/>
                </a:solidFill>
                <a:latin typeface="Times New Roman" panose="02020603050405020304" pitchFamily="18" charset="0"/>
                <a:cs typeface="Times New Roman" panose="02020603050405020304" pitchFamily="18" charset="0"/>
              </a:rPr>
              <a:t> (SARIMAX)</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07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8E4C9D-9E0A-8128-3E2F-775F2305DCE8}"/>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D99283A1-9C99-0B0D-384F-20062BB93FA9}"/>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E53E5580-91D7-BF8F-B31F-E8AD9DFBE0A3}"/>
              </a:ext>
            </a:extLst>
          </p:cNvPr>
          <p:cNvSpPr>
            <a:spLocks noGrp="1"/>
          </p:cNvSpPr>
          <p:nvPr>
            <p:ph type="sldNum" sz="quarter" idx="12"/>
          </p:nvPr>
        </p:nvSpPr>
        <p:spPr/>
        <p:txBody>
          <a:bodyPr/>
          <a:lstStyle/>
          <a:p>
            <a:fld id="{344E8EA3-C3DD-5544-8A1C-EA00A1673D37}" type="slidenum">
              <a:rPr lang="sv-SE" smtClean="0"/>
              <a:pPr/>
              <a:t>12</a:t>
            </a:fld>
            <a:endParaRPr lang="sv-SE"/>
          </a:p>
        </p:txBody>
      </p:sp>
      <p:sp>
        <p:nvSpPr>
          <p:cNvPr id="7" name="Title 4">
            <a:extLst>
              <a:ext uri="{FF2B5EF4-FFF2-40B4-BE49-F238E27FC236}">
                <a16:creationId xmlns:a16="http://schemas.microsoft.com/office/drawing/2014/main" id="{272187B2-3D62-57C2-7EDA-38C7C31C7163}"/>
              </a:ext>
            </a:extLst>
          </p:cNvPr>
          <p:cNvSpPr>
            <a:spLocks noGrp="1"/>
          </p:cNvSpPr>
          <p:nvPr>
            <p:ph type="title"/>
          </p:nvPr>
        </p:nvSpPr>
        <p:spPr>
          <a:xfrm>
            <a:off x="354209" y="471569"/>
            <a:ext cx="821791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Spatial </a:t>
            </a:r>
            <a:r>
              <a:rPr lang="sv-SE" sz="2800" cap="none" spc="-10" dirty="0" err="1">
                <a:solidFill>
                  <a:srgbClr val="002060"/>
                </a:solidFill>
                <a:latin typeface="Times New Roman" panose="02020603050405020304" pitchFamily="18" charset="0"/>
                <a:cs typeface="Times New Roman" panose="02020603050405020304" pitchFamily="18" charset="0"/>
              </a:rPr>
              <a:t>analysis</a:t>
            </a:r>
            <a:r>
              <a:rPr lang="sv-SE" sz="2800" cap="none" spc="-10" dirty="0">
                <a:solidFill>
                  <a:srgbClr val="002060"/>
                </a:solidFill>
                <a:latin typeface="Times New Roman" panose="02020603050405020304" pitchFamily="18" charset="0"/>
                <a:cs typeface="Times New Roman" panose="02020603050405020304" pitchFamily="18" charset="0"/>
              </a:rPr>
              <a:t> </a:t>
            </a:r>
            <a:r>
              <a:rPr lang="sv-SE" sz="2000" cap="none" spc="-10" dirty="0">
                <a:solidFill>
                  <a:srgbClr val="002060"/>
                </a:solidFill>
                <a:latin typeface="Times New Roman" panose="02020603050405020304" pitchFamily="18" charset="0"/>
                <a:cs typeface="Times New Roman" panose="02020603050405020304" pitchFamily="18" charset="0"/>
              </a:rPr>
              <a:t>(</a:t>
            </a:r>
            <a:r>
              <a:rPr lang="sv-SE" sz="2000" cap="none" spc="-10" dirty="0" err="1">
                <a:solidFill>
                  <a:srgbClr val="002060"/>
                </a:solidFill>
                <a:latin typeface="Times New Roman" panose="02020603050405020304" pitchFamily="18" charset="0"/>
                <a:cs typeface="Times New Roman" panose="02020603050405020304" pitchFamily="18" charset="0"/>
              </a:rPr>
              <a:t>Poisson</a:t>
            </a:r>
            <a:r>
              <a:rPr lang="sv-SE" sz="2000" cap="none" spc="-10" dirty="0">
                <a:solidFill>
                  <a:srgbClr val="002060"/>
                </a:solidFill>
                <a:latin typeface="Times New Roman" panose="02020603050405020304" pitchFamily="18" charset="0"/>
                <a:cs typeface="Times New Roman" panose="02020603050405020304" pitchFamily="18" charset="0"/>
              </a:rPr>
              <a:t> Gamma CAR-MCMC </a:t>
            </a:r>
            <a:r>
              <a:rPr lang="sv-SE" sz="2000" cap="none" spc="-10" dirty="0" err="1">
                <a:solidFill>
                  <a:srgbClr val="002060"/>
                </a:solidFill>
                <a:latin typeface="Times New Roman" panose="02020603050405020304" pitchFamily="18" charset="0"/>
                <a:cs typeface="Times New Roman" panose="02020603050405020304" pitchFamily="18" charset="0"/>
              </a:rPr>
              <a:t>model</a:t>
            </a:r>
            <a:r>
              <a:rPr lang="sv-SE" sz="2000" cap="none" spc="-10" dirty="0">
                <a:solidFill>
                  <a:srgbClr val="002060"/>
                </a:solidFill>
                <a:latin typeface="Times New Roman" panose="02020603050405020304" pitchFamily="18" charset="0"/>
                <a:cs typeface="Times New Roman" panose="02020603050405020304" pitchFamily="18" charset="0"/>
              </a:rPr>
              <a:t>)</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sp>
        <p:nvSpPr>
          <p:cNvPr id="8" name="Content Placeholder 5">
            <a:extLst>
              <a:ext uri="{FF2B5EF4-FFF2-40B4-BE49-F238E27FC236}">
                <a16:creationId xmlns:a16="http://schemas.microsoft.com/office/drawing/2014/main" id="{C4DDD61B-A690-46AD-FF74-2EEAFB282860}"/>
              </a:ext>
            </a:extLst>
          </p:cNvPr>
          <p:cNvSpPr>
            <a:spLocks noGrp="1"/>
          </p:cNvSpPr>
          <p:nvPr>
            <p:ph idx="1"/>
          </p:nvPr>
        </p:nvSpPr>
        <p:spPr>
          <a:xfrm>
            <a:off x="354209" y="1039364"/>
            <a:ext cx="8111611" cy="1033275"/>
          </a:xfrm>
        </p:spPr>
        <p:txBody>
          <a:bodyPr/>
          <a:lstStyle/>
          <a:p>
            <a:pPr algn="just">
              <a:lnSpc>
                <a:spcPct val="125000"/>
              </a:lnSpc>
            </a:pPr>
            <a:r>
              <a:rPr lang="en-US" sz="1600" dirty="0">
                <a:solidFill>
                  <a:schemeClr val="tx1">
                    <a:lumMod val="50000"/>
                  </a:schemeClr>
                </a:solidFill>
                <a:effectLst/>
                <a:latin typeface="Times New Roman" panose="02020603050405020304" pitchFamily="18" charset="0"/>
                <a:ea typeface="Calibri" panose="020F0502020204030204" pitchFamily="34" charset="0"/>
              </a:rPr>
              <a:t>Poisson-Gamma (negative binomial) for an alpha value, as our count variable is normal and certainly not homoscedastic (constant variance), assumptions made by the least squares method. To consider the spatial autocorrelation in the models, the Markov Chain Monte–Carlo (MCMC) was used but with a conditional autoregressive (CAR) adjustment: </a:t>
            </a:r>
            <a:endParaRPr lang="en-US" sz="2400" dirty="0">
              <a:solidFill>
                <a:schemeClr val="tx1">
                  <a:lumMod val="50000"/>
                </a:schemeClr>
              </a:solidFill>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CF77F55-2DC3-FE2D-D8CD-3F50D105F8CC}"/>
                  </a:ext>
                </a:extLst>
              </p:cNvPr>
              <p:cNvSpPr txBox="1"/>
              <p:nvPr/>
            </p:nvSpPr>
            <p:spPr>
              <a:xfrm>
                <a:off x="2177164" y="2386450"/>
                <a:ext cx="4572000" cy="6311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lumMod val="50000"/>
                            </a:schemeClr>
                          </a:solidFill>
                          <a:latin typeface="Cambria Math" panose="02040503050406030204" pitchFamily="18" charset="0"/>
                        </a:rPr>
                        <m:t>𝐸</m:t>
                      </m:r>
                      <m:d>
                        <m:dPr>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𝑦</m:t>
                              </m:r>
                            </m:e>
                            <m:sub>
                              <m:r>
                                <a:rPr lang="en-US" i="1">
                                  <a:solidFill>
                                    <a:schemeClr val="tx1">
                                      <a:lumMod val="50000"/>
                                    </a:schemeClr>
                                  </a:solidFill>
                                  <a:latin typeface="Cambria Math" panose="02040503050406030204" pitchFamily="18" charset="0"/>
                                </a:rPr>
                                <m:t>𝑖</m:t>
                              </m:r>
                            </m:sub>
                          </m:sSub>
                        </m:e>
                        <m:e>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𝑦</m:t>
                              </m:r>
                            </m:e>
                            <m:sub>
                              <m:r>
                                <a:rPr lang="en-US" i="1">
                                  <a:solidFill>
                                    <a:schemeClr val="tx1">
                                      <a:lumMod val="50000"/>
                                    </a:schemeClr>
                                  </a:solidFill>
                                  <a:latin typeface="Cambria Math" panose="02040503050406030204" pitchFamily="18" charset="0"/>
                                </a:rPr>
                                <m:t>𝑗</m:t>
                              </m:r>
                              <m:r>
                                <a:rPr lang="en-US" i="0">
                                  <a:solidFill>
                                    <a:schemeClr val="tx1">
                                      <a:lumMod val="50000"/>
                                    </a:schemeClr>
                                  </a:solidFill>
                                  <a:latin typeface="Cambria Math" panose="02040503050406030204" pitchFamily="18" charset="0"/>
                                </a:rPr>
                                <m:t>≠</m:t>
                              </m:r>
                              <m:r>
                                <a:rPr lang="en-US" i="1">
                                  <a:solidFill>
                                    <a:schemeClr val="tx1">
                                      <a:lumMod val="50000"/>
                                    </a:schemeClr>
                                  </a:solidFill>
                                  <a:latin typeface="Cambria Math" panose="02040503050406030204" pitchFamily="18" charset="0"/>
                                </a:rPr>
                                <m:t>𝑖</m:t>
                              </m:r>
                            </m:sub>
                          </m:sSub>
                        </m:e>
                      </m:d>
                      <m:r>
                        <a:rPr lang="en-US" i="0">
                          <a:solidFill>
                            <a:schemeClr val="tx1">
                              <a:lumMod val="50000"/>
                            </a:schemeClr>
                          </a:solidFill>
                          <a:latin typeface="Cambria Math" panose="02040503050406030204" pitchFamily="18" charset="0"/>
                        </a:rPr>
                        <m:t>=</m:t>
                      </m:r>
                      <m:r>
                        <a:rPr lang="en-US" i="1">
                          <a:solidFill>
                            <a:schemeClr val="tx1">
                              <a:lumMod val="50000"/>
                            </a:schemeClr>
                          </a:solidFill>
                          <a:latin typeface="Cambria Math" panose="02040503050406030204" pitchFamily="18" charset="0"/>
                        </a:rPr>
                        <m:t>𝑔</m:t>
                      </m:r>
                      <m:d>
                        <m:dPr>
                          <m:begChr m:val="["/>
                          <m:endChr m:val="]"/>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𝜇</m:t>
                              </m:r>
                            </m:e>
                            <m:sub>
                              <m:r>
                                <a:rPr lang="en-US" i="1">
                                  <a:solidFill>
                                    <a:schemeClr val="tx1">
                                      <a:lumMod val="50000"/>
                                    </a:schemeClr>
                                  </a:solidFill>
                                  <a:latin typeface="Cambria Math" panose="02040503050406030204" pitchFamily="18" charset="0"/>
                                </a:rPr>
                                <m:t>𝑖</m:t>
                              </m:r>
                            </m:sub>
                          </m:sSub>
                          <m:r>
                            <a:rPr lang="en-US" i="0">
                              <a:solidFill>
                                <a:schemeClr val="tx1">
                                  <a:lumMod val="50000"/>
                                </a:schemeClr>
                              </a:solidFill>
                              <a:latin typeface="Cambria Math" panose="02040503050406030204" pitchFamily="18" charset="0"/>
                            </a:rPr>
                            <m:t>+</m:t>
                          </m:r>
                          <m:sSub>
                            <m:sSubPr>
                              <m:ctrlPr>
                                <a:rPr lang="en-US" i="1">
                                  <a:solidFill>
                                    <a:schemeClr val="tx1">
                                      <a:lumMod val="50000"/>
                                    </a:schemeClr>
                                  </a:solidFill>
                                  <a:latin typeface="Cambria Math" panose="02040503050406030204" pitchFamily="18" charset="0"/>
                                </a:rPr>
                              </m:ctrlPr>
                            </m:sSubPr>
                            <m:e>
                              <m:r>
                                <a:rPr lang="en-US" i="0">
                                  <a:solidFill>
                                    <a:schemeClr val="tx1">
                                      <a:lumMod val="50000"/>
                                    </a:schemeClr>
                                  </a:solidFill>
                                  <a:latin typeface="Cambria Math" panose="02040503050406030204" pitchFamily="18" charset="0"/>
                                </a:rPr>
                                <m:t>∅</m:t>
                              </m:r>
                            </m:e>
                            <m:sub>
                              <m:r>
                                <a:rPr lang="en-US" i="1">
                                  <a:solidFill>
                                    <a:schemeClr val="tx1">
                                      <a:lumMod val="50000"/>
                                    </a:schemeClr>
                                  </a:solidFill>
                                  <a:latin typeface="Cambria Math" panose="02040503050406030204" pitchFamily="18" charset="0"/>
                                </a:rPr>
                                <m:t>𝑖</m:t>
                              </m:r>
                            </m:sub>
                          </m:sSub>
                          <m:nary>
                            <m:naryPr>
                              <m:chr m:val="∑"/>
                              <m:limLoc m:val="undOvr"/>
                              <m:supHide m:val="on"/>
                              <m:ctrlPr>
                                <a:rPr lang="en-US" i="1">
                                  <a:solidFill>
                                    <a:schemeClr val="tx1">
                                      <a:lumMod val="50000"/>
                                    </a:schemeClr>
                                  </a:solidFill>
                                  <a:latin typeface="Cambria Math" panose="02040503050406030204" pitchFamily="18" charset="0"/>
                                </a:rPr>
                              </m:ctrlPr>
                            </m:naryPr>
                            <m:sub>
                              <m:r>
                                <a:rPr lang="en-US" i="1">
                                  <a:solidFill>
                                    <a:schemeClr val="tx1">
                                      <a:lumMod val="50000"/>
                                    </a:schemeClr>
                                  </a:solidFill>
                                  <a:latin typeface="Cambria Math" panose="02040503050406030204" pitchFamily="18" charset="0"/>
                                </a:rPr>
                                <m:t>𝑗</m:t>
                              </m:r>
                              <m:r>
                                <a:rPr lang="en-US" i="0">
                                  <a:solidFill>
                                    <a:schemeClr val="tx1">
                                      <a:lumMod val="50000"/>
                                    </a:schemeClr>
                                  </a:solidFill>
                                  <a:latin typeface="Cambria Math" panose="02040503050406030204" pitchFamily="18" charset="0"/>
                                </a:rPr>
                                <m:t>≠</m:t>
                              </m:r>
                              <m:r>
                                <a:rPr lang="en-US" i="1">
                                  <a:solidFill>
                                    <a:schemeClr val="tx1">
                                      <a:lumMod val="50000"/>
                                    </a:schemeClr>
                                  </a:solidFill>
                                  <a:latin typeface="Cambria Math" panose="02040503050406030204" pitchFamily="18" charset="0"/>
                                </a:rPr>
                                <m:t>𝑖</m:t>
                              </m:r>
                            </m:sub>
                            <m:sup/>
                            <m:e>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𝑤</m:t>
                                  </m:r>
                                </m:e>
                                <m:sub>
                                  <m:r>
                                    <a:rPr lang="en-US" i="1">
                                      <a:solidFill>
                                        <a:schemeClr val="tx1">
                                          <a:lumMod val="50000"/>
                                        </a:schemeClr>
                                      </a:solidFill>
                                      <a:latin typeface="Cambria Math" panose="02040503050406030204" pitchFamily="18" charset="0"/>
                                    </a:rPr>
                                    <m:t>𝑖𝑗</m:t>
                                  </m:r>
                                </m:sub>
                              </m:sSub>
                            </m:e>
                          </m:nary>
                          <m:d>
                            <m:dPr>
                              <m:ctrlPr>
                                <a:rPr lang="en-US" i="1">
                                  <a:solidFill>
                                    <a:schemeClr val="tx1">
                                      <a:lumMod val="50000"/>
                                    </a:schemeClr>
                                  </a:solidFill>
                                  <a:latin typeface="Cambria Math" panose="02040503050406030204" pitchFamily="18" charset="0"/>
                                </a:rPr>
                              </m:ctrlPr>
                            </m:dPr>
                            <m:e>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𝑦</m:t>
                                  </m:r>
                                </m:e>
                                <m:sub>
                                  <m:r>
                                    <a:rPr lang="en-US" i="1">
                                      <a:solidFill>
                                        <a:schemeClr val="tx1">
                                          <a:lumMod val="50000"/>
                                        </a:schemeClr>
                                      </a:solidFill>
                                      <a:latin typeface="Cambria Math" panose="02040503050406030204" pitchFamily="18" charset="0"/>
                                    </a:rPr>
                                    <m:t>𝑗</m:t>
                                  </m:r>
                                </m:sub>
                              </m:sSub>
                              <m:r>
                                <a:rPr lang="en-US" i="0">
                                  <a:solidFill>
                                    <a:schemeClr val="tx1">
                                      <a:lumMod val="50000"/>
                                    </a:schemeClr>
                                  </a:solidFill>
                                  <a:latin typeface="Cambria Math" panose="02040503050406030204" pitchFamily="18" charset="0"/>
                                </a:rPr>
                                <m:t>−</m:t>
                              </m:r>
                              <m:sSub>
                                <m:sSubPr>
                                  <m:ctrlPr>
                                    <a:rPr lang="en-US" i="1">
                                      <a:solidFill>
                                        <a:schemeClr val="tx1">
                                          <a:lumMod val="50000"/>
                                        </a:schemeClr>
                                      </a:solidFill>
                                      <a:latin typeface="Cambria Math" panose="02040503050406030204" pitchFamily="18" charset="0"/>
                                    </a:rPr>
                                  </m:ctrlPr>
                                </m:sSubPr>
                                <m:e>
                                  <m:r>
                                    <a:rPr lang="en-US" i="1">
                                      <a:solidFill>
                                        <a:schemeClr val="tx1">
                                          <a:lumMod val="50000"/>
                                        </a:schemeClr>
                                      </a:solidFill>
                                      <a:latin typeface="Cambria Math" panose="02040503050406030204" pitchFamily="18" charset="0"/>
                                    </a:rPr>
                                    <m:t>𝜇</m:t>
                                  </m:r>
                                </m:e>
                                <m:sub>
                                  <m:r>
                                    <a:rPr lang="en-US" i="1">
                                      <a:solidFill>
                                        <a:schemeClr val="tx1">
                                          <a:lumMod val="50000"/>
                                        </a:schemeClr>
                                      </a:solidFill>
                                      <a:latin typeface="Cambria Math" panose="02040503050406030204" pitchFamily="18" charset="0"/>
                                    </a:rPr>
                                    <m:t>𝑗</m:t>
                                  </m:r>
                                </m:sub>
                              </m:sSub>
                            </m:e>
                          </m:d>
                        </m:e>
                      </m:d>
                    </m:oMath>
                  </m:oMathPara>
                </a14:m>
                <a:endParaRPr lang="en-US" dirty="0">
                  <a:solidFill>
                    <a:schemeClr val="tx1">
                      <a:lumMod val="50000"/>
                    </a:schemeClr>
                  </a:solidFill>
                </a:endParaRPr>
              </a:p>
            </p:txBody>
          </p:sp>
        </mc:Choice>
        <mc:Fallback>
          <p:sp>
            <p:nvSpPr>
              <p:cNvPr id="10" name="TextBox 9">
                <a:extLst>
                  <a:ext uri="{FF2B5EF4-FFF2-40B4-BE49-F238E27FC236}">
                    <a16:creationId xmlns:a16="http://schemas.microsoft.com/office/drawing/2014/main" id="{BCF77F55-2DC3-FE2D-D8CD-3F50D105F8CC}"/>
                  </a:ext>
                </a:extLst>
              </p:cNvPr>
              <p:cNvSpPr txBox="1">
                <a:spLocks noRot="1" noChangeAspect="1" noMove="1" noResize="1" noEditPoints="1" noAdjustHandles="1" noChangeArrowheads="1" noChangeShapeType="1" noTextEdit="1"/>
              </p:cNvSpPr>
              <p:nvPr/>
            </p:nvSpPr>
            <p:spPr>
              <a:xfrm>
                <a:off x="2177164" y="2386450"/>
                <a:ext cx="4572000" cy="631198"/>
              </a:xfrm>
              <a:prstGeom prst="rect">
                <a:avLst/>
              </a:prstGeom>
              <a:blipFill>
                <a:blip r:embed="rId2"/>
                <a:stretch>
                  <a:fillRect t="-111538" b="-1528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4D2C6039-3051-FB9C-3366-CF32F805A6AE}"/>
              </a:ext>
            </a:extLst>
          </p:cNvPr>
          <p:cNvSpPr txBox="1"/>
          <p:nvPr/>
        </p:nvSpPr>
        <p:spPr>
          <a:xfrm>
            <a:off x="464699" y="3070862"/>
            <a:ext cx="7996930" cy="1156086"/>
          </a:xfrm>
          <a:prstGeom prst="rect">
            <a:avLst/>
          </a:prstGeom>
          <a:noFill/>
        </p:spPr>
        <p:txBody>
          <a:bodyPr wrap="square">
            <a:spAutoFit/>
          </a:bodyPr>
          <a:lstStyle/>
          <a:p>
            <a:pPr defTabSz="914400">
              <a:lnSpc>
                <a:spcPct val="150000"/>
              </a:lnSpc>
              <a:spcBef>
                <a:spcPts val="1000"/>
              </a:spcBef>
              <a:spcAft>
                <a:spcPts val="800"/>
              </a:spcAft>
            </a:pPr>
            <a:r>
              <a:rPr lang="en-US" sz="1600" dirty="0">
                <a:solidFill>
                  <a:schemeClr val="tx1">
                    <a:lumMod val="50000"/>
                  </a:schemeClr>
                </a:solidFill>
                <a:latin typeface="Times New Roman" panose="02020603050405020304" pitchFamily="18" charset="0"/>
              </a:rPr>
              <a:t>It uses the 1</a:t>
            </a:r>
            <a:r>
              <a:rPr lang="en-US" sz="1600" baseline="30000" dirty="0">
                <a:solidFill>
                  <a:schemeClr val="tx1">
                    <a:lumMod val="50000"/>
                  </a:schemeClr>
                </a:solidFill>
                <a:latin typeface="Times New Roman" panose="02020603050405020304" pitchFamily="18" charset="0"/>
              </a:rPr>
              <a:t>st</a:t>
            </a:r>
            <a:r>
              <a:rPr lang="en-US" sz="1600" dirty="0">
                <a:solidFill>
                  <a:schemeClr val="tx1">
                    <a:lumMod val="50000"/>
                  </a:schemeClr>
                </a:solidFill>
                <a:latin typeface="Times New Roman" panose="02020603050405020304" pitchFamily="18" charset="0"/>
              </a:rPr>
              <a:t>-order nearest neighbor distance or contingency weights.  The weights we use, on the other hand, are distance weights with distance calculated between zone (</a:t>
            </a:r>
            <a:r>
              <a:rPr lang="en-US" sz="1600" dirty="0" err="1">
                <a:solidFill>
                  <a:schemeClr val="tx1">
                    <a:lumMod val="50000"/>
                  </a:schemeClr>
                </a:solidFill>
                <a:latin typeface="Times New Roman" panose="02020603050405020304" pitchFamily="18" charset="0"/>
              </a:rPr>
              <a:t>Basomrade</a:t>
            </a:r>
            <a:r>
              <a:rPr lang="en-US" sz="1600" dirty="0">
                <a:solidFill>
                  <a:schemeClr val="tx1">
                    <a:lumMod val="50000"/>
                  </a:schemeClr>
                </a:solidFill>
                <a:latin typeface="Times New Roman" panose="02020603050405020304" pitchFamily="18" charset="0"/>
              </a:rPr>
              <a:t>) centroids.  The usual distance weight is a negative exponential:</a:t>
            </a:r>
          </a:p>
        </p:txBody>
      </p:sp>
      <p:sp>
        <p:nvSpPr>
          <p:cNvPr id="14" name="TextBox 13">
            <a:extLst>
              <a:ext uri="{FF2B5EF4-FFF2-40B4-BE49-F238E27FC236}">
                <a16:creationId xmlns:a16="http://schemas.microsoft.com/office/drawing/2014/main" id="{979AF571-B5C1-D565-C73D-5737066CDCC7}"/>
              </a:ext>
            </a:extLst>
          </p:cNvPr>
          <p:cNvSpPr txBox="1"/>
          <p:nvPr/>
        </p:nvSpPr>
        <p:spPr>
          <a:xfrm>
            <a:off x="4038600" y="4333377"/>
            <a:ext cx="2026920" cy="338554"/>
          </a:xfrm>
          <a:prstGeom prst="rect">
            <a:avLst/>
          </a:prstGeom>
          <a:noFill/>
        </p:spPr>
        <p:txBody>
          <a:bodyPr wrap="square">
            <a:spAutoFit/>
          </a:bodyPr>
          <a:lstStyle/>
          <a:p>
            <a:r>
              <a:rPr lang="en-US" sz="1600" dirty="0" err="1">
                <a:solidFill>
                  <a:schemeClr val="tx1">
                    <a:lumMod val="50000"/>
                  </a:schemeClr>
                </a:solidFill>
                <a:effectLst/>
                <a:latin typeface="Times New Roman" panose="02020603050405020304" pitchFamily="18" charset="0"/>
                <a:ea typeface="Calibri" panose="020F0502020204030204" pitchFamily="34" charset="0"/>
              </a:rPr>
              <a:t>w</a:t>
            </a:r>
            <a:r>
              <a:rPr lang="en-US" sz="1600" baseline="-25000" dirty="0" err="1">
                <a:solidFill>
                  <a:schemeClr val="tx1">
                    <a:lumMod val="50000"/>
                  </a:schemeClr>
                </a:solidFill>
                <a:effectLst/>
                <a:latin typeface="Times New Roman" panose="02020603050405020304" pitchFamily="18" charset="0"/>
                <a:ea typeface="Calibri" panose="020F0502020204030204" pitchFamily="34" charset="0"/>
              </a:rPr>
              <a:t>ij</a:t>
            </a:r>
            <a:r>
              <a:rPr lang="en-US" sz="1600" baseline="-25000" dirty="0">
                <a:solidFill>
                  <a:schemeClr val="tx1">
                    <a:lumMod val="50000"/>
                  </a:schemeClr>
                </a:solidFill>
                <a:effectLst/>
                <a:latin typeface="Times New Roman" panose="02020603050405020304" pitchFamily="18" charset="0"/>
                <a:ea typeface="Calibri" panose="020F0502020204030204" pitchFamily="34" charset="0"/>
              </a:rPr>
              <a:t>  </a:t>
            </a:r>
            <a:r>
              <a:rPr lang="en-US" sz="1600" dirty="0">
                <a:solidFill>
                  <a:schemeClr val="tx1">
                    <a:lumMod val="50000"/>
                  </a:schemeClr>
                </a:solidFill>
                <a:effectLst/>
                <a:latin typeface="Times New Roman" panose="02020603050405020304" pitchFamily="18" charset="0"/>
                <a:ea typeface="Calibri" panose="020F0502020204030204" pitchFamily="34" charset="0"/>
              </a:rPr>
              <a:t>= e – α </a:t>
            </a:r>
            <a:r>
              <a:rPr lang="en-US" sz="1600" dirty="0" err="1">
                <a:solidFill>
                  <a:schemeClr val="tx1">
                    <a:lumMod val="50000"/>
                  </a:schemeClr>
                </a:solidFill>
                <a:effectLst/>
                <a:latin typeface="Times New Roman" panose="02020603050405020304" pitchFamily="18" charset="0"/>
                <a:ea typeface="Calibri" panose="020F0502020204030204" pitchFamily="34" charset="0"/>
              </a:rPr>
              <a:t>d</a:t>
            </a:r>
            <a:r>
              <a:rPr lang="en-US" sz="1600" baseline="-25000" dirty="0" err="1">
                <a:solidFill>
                  <a:schemeClr val="tx1">
                    <a:lumMod val="50000"/>
                  </a:schemeClr>
                </a:solidFill>
                <a:effectLst/>
                <a:latin typeface="Times New Roman" panose="02020603050405020304" pitchFamily="18" charset="0"/>
                <a:ea typeface="Calibri" panose="020F0502020204030204" pitchFamily="34" charset="0"/>
              </a:rPr>
              <a:t>ij</a:t>
            </a:r>
            <a:endParaRPr lang="en-US" sz="1400" dirty="0">
              <a:solidFill>
                <a:schemeClr val="tx1">
                  <a:lumMod val="50000"/>
                </a:schemeClr>
              </a:solidFill>
            </a:endParaRPr>
          </a:p>
        </p:txBody>
      </p:sp>
    </p:spTree>
    <p:extLst>
      <p:ext uri="{BB962C8B-B14F-4D97-AF65-F5344CB8AC3E}">
        <p14:creationId xmlns:p14="http://schemas.microsoft.com/office/powerpoint/2010/main" val="1304632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81275-46D2-3923-43C6-0C97C8A4170F}"/>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47072DD2-9CEA-0471-8558-D32035F2ED89}"/>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C76FA502-AC08-F1DD-7A66-37E7177DFEA1}"/>
              </a:ext>
            </a:extLst>
          </p:cNvPr>
          <p:cNvSpPr>
            <a:spLocks noGrp="1"/>
          </p:cNvSpPr>
          <p:nvPr>
            <p:ph type="sldNum" sz="quarter" idx="12"/>
          </p:nvPr>
        </p:nvSpPr>
        <p:spPr/>
        <p:txBody>
          <a:bodyPr/>
          <a:lstStyle/>
          <a:p>
            <a:fld id="{344E8EA3-C3DD-5544-8A1C-EA00A1673D37}" type="slidenum">
              <a:rPr lang="sv-SE" smtClean="0"/>
              <a:pPr/>
              <a:t>13</a:t>
            </a:fld>
            <a:endParaRPr lang="sv-SE"/>
          </a:p>
        </p:txBody>
      </p:sp>
      <p:pic>
        <p:nvPicPr>
          <p:cNvPr id="11" name="Content Placeholder 10">
            <a:extLst>
              <a:ext uri="{FF2B5EF4-FFF2-40B4-BE49-F238E27FC236}">
                <a16:creationId xmlns:a16="http://schemas.microsoft.com/office/drawing/2014/main" id="{C5F17BB1-D80E-6745-E4A7-406777B093FF}"/>
              </a:ext>
            </a:extLst>
          </p:cNvPr>
          <p:cNvPicPr>
            <a:picLocks noGrp="1" noChangeAspect="1"/>
          </p:cNvPicPr>
          <p:nvPr>
            <p:ph idx="1"/>
          </p:nvPr>
        </p:nvPicPr>
        <p:blipFill>
          <a:blip r:embed="rId2"/>
          <a:stretch>
            <a:fillRect/>
          </a:stretch>
        </p:blipFill>
        <p:spPr>
          <a:xfrm>
            <a:off x="1303646" y="345178"/>
            <a:ext cx="7072639" cy="4453143"/>
          </a:xfrm>
        </p:spPr>
      </p:pic>
      <p:sp>
        <p:nvSpPr>
          <p:cNvPr id="5" name="Title 4">
            <a:extLst>
              <a:ext uri="{FF2B5EF4-FFF2-40B4-BE49-F238E27FC236}">
                <a16:creationId xmlns:a16="http://schemas.microsoft.com/office/drawing/2014/main" id="{5D696D64-AA1F-01DC-8FD8-6BCACC712945}"/>
              </a:ext>
            </a:extLst>
          </p:cNvPr>
          <p:cNvSpPr>
            <a:spLocks noGrp="1"/>
          </p:cNvSpPr>
          <p:nvPr>
            <p:ph type="title"/>
          </p:nvPr>
        </p:nvSpPr>
        <p:spPr>
          <a:xfrm rot="16200000">
            <a:off x="-263684" y="3304358"/>
            <a:ext cx="213360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Parameters</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8412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1E5650-4632-0886-9549-2286662C73A3}"/>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0D373A19-7D80-FE71-42BD-DF2520975D7A}"/>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49D941AB-AEA8-7389-8AA1-38EC302406FF}"/>
              </a:ext>
            </a:extLst>
          </p:cNvPr>
          <p:cNvSpPr>
            <a:spLocks noGrp="1"/>
          </p:cNvSpPr>
          <p:nvPr>
            <p:ph type="sldNum" sz="quarter" idx="12"/>
          </p:nvPr>
        </p:nvSpPr>
        <p:spPr/>
        <p:txBody>
          <a:bodyPr/>
          <a:lstStyle/>
          <a:p>
            <a:fld id="{344E8EA3-C3DD-5544-8A1C-EA00A1673D37}" type="slidenum">
              <a:rPr lang="sv-SE" smtClean="0"/>
              <a:pPr/>
              <a:t>14</a:t>
            </a:fld>
            <a:endParaRPr lang="sv-SE"/>
          </a:p>
        </p:txBody>
      </p:sp>
      <p:sp>
        <p:nvSpPr>
          <p:cNvPr id="9" name="Title 4">
            <a:extLst>
              <a:ext uri="{FF2B5EF4-FFF2-40B4-BE49-F238E27FC236}">
                <a16:creationId xmlns:a16="http://schemas.microsoft.com/office/drawing/2014/main" id="{1399F625-6356-7998-5444-66288E92FFDB}"/>
              </a:ext>
            </a:extLst>
          </p:cNvPr>
          <p:cNvSpPr>
            <a:spLocks noGrp="1"/>
          </p:cNvSpPr>
          <p:nvPr>
            <p:ph type="title"/>
          </p:nvPr>
        </p:nvSpPr>
        <p:spPr>
          <a:xfrm>
            <a:off x="354209" y="458471"/>
            <a:ext cx="821791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Spatial </a:t>
            </a:r>
            <a:r>
              <a:rPr lang="sv-SE" sz="2800" cap="none" spc="-10" dirty="0" err="1">
                <a:solidFill>
                  <a:srgbClr val="002060"/>
                </a:solidFill>
                <a:latin typeface="Times New Roman" panose="02020603050405020304" pitchFamily="18" charset="0"/>
                <a:cs typeface="Times New Roman" panose="02020603050405020304" pitchFamily="18" charset="0"/>
              </a:rPr>
              <a:t>analysis</a:t>
            </a:r>
            <a:r>
              <a:rPr lang="sv-SE" sz="2800" cap="none" spc="-10" dirty="0">
                <a:solidFill>
                  <a:srgbClr val="002060"/>
                </a:solidFill>
                <a:latin typeface="Times New Roman" panose="02020603050405020304" pitchFamily="18" charset="0"/>
                <a:cs typeface="Times New Roman" panose="02020603050405020304" pitchFamily="18" charset="0"/>
              </a:rPr>
              <a:t> </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94C8C16D-531A-FB05-A1EF-F229134F53E2}"/>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tretch>
            <a:fillRect/>
          </a:stretch>
        </p:blipFill>
        <p:spPr>
          <a:xfrm>
            <a:off x="5499855" y="294401"/>
            <a:ext cx="3423165" cy="4611206"/>
          </a:xfrm>
        </p:spPr>
      </p:pic>
      <p:cxnSp>
        <p:nvCxnSpPr>
          <p:cNvPr id="12" name="Straight Connector 11">
            <a:extLst>
              <a:ext uri="{FF2B5EF4-FFF2-40B4-BE49-F238E27FC236}">
                <a16:creationId xmlns:a16="http://schemas.microsoft.com/office/drawing/2014/main" id="{516E3E31-9811-3439-6E60-52F57468E311}"/>
              </a:ext>
            </a:extLst>
          </p:cNvPr>
          <p:cNvCxnSpPr/>
          <p:nvPr/>
        </p:nvCxnSpPr>
        <p:spPr>
          <a:xfrm flipH="1">
            <a:off x="5741194" y="3344863"/>
            <a:ext cx="5000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3EF309B-5502-85D0-B614-071732562393}"/>
              </a:ext>
            </a:extLst>
          </p:cNvPr>
          <p:cNvSpPr/>
          <p:nvPr/>
        </p:nvSpPr>
        <p:spPr>
          <a:xfrm>
            <a:off x="5766912" y="3399950"/>
            <a:ext cx="45719"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9E73BAB-48FB-3F6F-B54F-9639375728C2}"/>
              </a:ext>
            </a:extLst>
          </p:cNvPr>
          <p:cNvSpPr/>
          <p:nvPr/>
        </p:nvSpPr>
        <p:spPr>
          <a:xfrm>
            <a:off x="7536180" y="2362200"/>
            <a:ext cx="487680" cy="114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824C6A8-0922-2C56-9BE5-89B6296B8E1C}"/>
              </a:ext>
            </a:extLst>
          </p:cNvPr>
          <p:cNvSpPr txBox="1"/>
          <p:nvPr/>
        </p:nvSpPr>
        <p:spPr>
          <a:xfrm>
            <a:off x="411480" y="1154694"/>
            <a:ext cx="4572000" cy="3593100"/>
          </a:xfrm>
          <a:prstGeom prst="rect">
            <a:avLst/>
          </a:prstGeom>
          <a:noFill/>
        </p:spPr>
        <p:txBody>
          <a:bodyPr wrap="square">
            <a:spAutoFit/>
          </a:bodyPr>
          <a:lstStyle/>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RQ1 -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Are there significant differences in the number of records before and after the stay-at-home orders for acts of public disturbance? </a:t>
            </a:r>
          </a:p>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RQ2 –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Controlling for seasonal trends, which are acts of public disturbance that vary the most?</a:t>
            </a:r>
          </a:p>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RQ3 –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Is there a shift in the geography to all types of acts of public disturbance?</a:t>
            </a:r>
          </a:p>
          <a:p>
            <a:pPr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RQ4 –  </a:t>
            </a: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Are parks, transport hubs and schools associated with acts of public disturbance, after controlling for neighborhood characteristics, and how?</a:t>
            </a:r>
          </a:p>
        </p:txBody>
      </p:sp>
    </p:spTree>
    <p:extLst>
      <p:ext uri="{BB962C8B-B14F-4D97-AF65-F5344CB8AC3E}">
        <p14:creationId xmlns:p14="http://schemas.microsoft.com/office/powerpoint/2010/main" val="2579211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F43C1-FA29-7D75-4CD4-A2C30320C1D9}"/>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A4D83562-03FD-404E-32C7-1AD22F36BE4B}"/>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2BF631C6-6317-FD0D-82DD-096DF5F11381}"/>
              </a:ext>
            </a:extLst>
          </p:cNvPr>
          <p:cNvSpPr>
            <a:spLocks noGrp="1"/>
          </p:cNvSpPr>
          <p:nvPr>
            <p:ph type="sldNum" sz="quarter" idx="12"/>
          </p:nvPr>
        </p:nvSpPr>
        <p:spPr/>
        <p:txBody>
          <a:bodyPr/>
          <a:lstStyle/>
          <a:p>
            <a:fld id="{344E8EA3-C3DD-5544-8A1C-EA00A1673D37}" type="slidenum">
              <a:rPr lang="sv-SE" smtClean="0"/>
              <a:pPr/>
              <a:t>15</a:t>
            </a:fld>
            <a:endParaRPr lang="sv-SE"/>
          </a:p>
        </p:txBody>
      </p:sp>
      <p:pic>
        <p:nvPicPr>
          <p:cNvPr id="8" name="Content Placeholder 7" descr="A close-up of a pixelated image&#10;&#10;Description automatically generated">
            <a:extLst>
              <a:ext uri="{FF2B5EF4-FFF2-40B4-BE49-F238E27FC236}">
                <a16:creationId xmlns:a16="http://schemas.microsoft.com/office/drawing/2014/main" id="{F367F051-2931-CDB2-77BA-583456F6976B}"/>
              </a:ext>
            </a:extLst>
          </p:cNvPr>
          <p:cNvPicPr>
            <a:picLocks noGrp="1" noChangeAspect="1"/>
          </p:cNvPicPr>
          <p:nvPr>
            <p:ph idx="1"/>
          </p:nvPr>
        </p:nvPicPr>
        <p:blipFill rotWithShape="1">
          <a:blip r:embed="rId2"/>
          <a:srcRect r="67684"/>
          <a:stretch/>
        </p:blipFill>
        <p:spPr>
          <a:xfrm>
            <a:off x="3124200" y="2571750"/>
            <a:ext cx="2912791" cy="2357475"/>
          </a:xfrm>
        </p:spPr>
      </p:pic>
      <p:pic>
        <p:nvPicPr>
          <p:cNvPr id="10" name="Picture 9" descr="A close-up of a computer screen&#10;&#10;Description automatically generated">
            <a:extLst>
              <a:ext uri="{FF2B5EF4-FFF2-40B4-BE49-F238E27FC236}">
                <a16:creationId xmlns:a16="http://schemas.microsoft.com/office/drawing/2014/main" id="{43ACE399-8177-4D44-9082-FE2927F2AAA3}"/>
              </a:ext>
            </a:extLst>
          </p:cNvPr>
          <p:cNvPicPr>
            <a:picLocks noChangeAspect="1"/>
          </p:cNvPicPr>
          <p:nvPr/>
        </p:nvPicPr>
        <p:blipFill rotWithShape="1">
          <a:blip r:embed="rId3"/>
          <a:srcRect r="67167"/>
          <a:stretch/>
        </p:blipFill>
        <p:spPr>
          <a:xfrm>
            <a:off x="6118859" y="2523227"/>
            <a:ext cx="3002280" cy="2412398"/>
          </a:xfrm>
          <a:prstGeom prst="rect">
            <a:avLst/>
          </a:prstGeom>
        </p:spPr>
      </p:pic>
      <p:pic>
        <p:nvPicPr>
          <p:cNvPr id="12" name="Picture 11" descr="A close-up of a pixelated image&#10;&#10;Description automatically generated">
            <a:extLst>
              <a:ext uri="{FF2B5EF4-FFF2-40B4-BE49-F238E27FC236}">
                <a16:creationId xmlns:a16="http://schemas.microsoft.com/office/drawing/2014/main" id="{C6C0B5F6-5B97-3ECE-D309-13D683EE5794}"/>
              </a:ext>
            </a:extLst>
          </p:cNvPr>
          <p:cNvPicPr>
            <a:picLocks noChangeAspect="1"/>
          </p:cNvPicPr>
          <p:nvPr/>
        </p:nvPicPr>
        <p:blipFill rotWithShape="1">
          <a:blip r:embed="rId4">
            <a:clrChange>
              <a:clrFrom>
                <a:srgbClr val="FFFFFF"/>
              </a:clrFrom>
              <a:clrTo>
                <a:srgbClr val="FFFFFF">
                  <a:alpha val="0"/>
                </a:srgbClr>
              </a:clrTo>
            </a:clrChange>
          </a:blip>
          <a:srcRect r="68145"/>
          <a:stretch/>
        </p:blipFill>
        <p:spPr>
          <a:xfrm>
            <a:off x="6163604" y="298751"/>
            <a:ext cx="2912791" cy="2373035"/>
          </a:xfrm>
          <a:prstGeom prst="rect">
            <a:avLst/>
          </a:prstGeom>
        </p:spPr>
      </p:pic>
      <p:pic>
        <p:nvPicPr>
          <p:cNvPr id="14" name="Picture 13" descr="A close-up of a computer screen&#10;&#10;Description automatically generated">
            <a:extLst>
              <a:ext uri="{FF2B5EF4-FFF2-40B4-BE49-F238E27FC236}">
                <a16:creationId xmlns:a16="http://schemas.microsoft.com/office/drawing/2014/main" id="{9324A8FE-F61F-1371-EEF1-EF83AF192C7A}"/>
              </a:ext>
            </a:extLst>
          </p:cNvPr>
          <p:cNvPicPr>
            <a:picLocks noChangeAspect="1"/>
          </p:cNvPicPr>
          <p:nvPr/>
        </p:nvPicPr>
        <p:blipFill rotWithShape="1">
          <a:blip r:embed="rId5">
            <a:clrChange>
              <a:clrFrom>
                <a:srgbClr val="FFFFFF"/>
              </a:clrFrom>
              <a:clrTo>
                <a:srgbClr val="FFFFFF">
                  <a:alpha val="0"/>
                </a:srgbClr>
              </a:clrTo>
            </a:clrChange>
          </a:blip>
          <a:srcRect r="68145"/>
          <a:stretch/>
        </p:blipFill>
        <p:spPr>
          <a:xfrm>
            <a:off x="3025142" y="303537"/>
            <a:ext cx="2912791" cy="2389747"/>
          </a:xfrm>
          <a:prstGeom prst="rect">
            <a:avLst/>
          </a:prstGeom>
        </p:spPr>
      </p:pic>
      <p:sp>
        <p:nvSpPr>
          <p:cNvPr id="15" name="Title 4">
            <a:extLst>
              <a:ext uri="{FF2B5EF4-FFF2-40B4-BE49-F238E27FC236}">
                <a16:creationId xmlns:a16="http://schemas.microsoft.com/office/drawing/2014/main" id="{887559E0-3D3C-2965-1B8F-BDE05253BF41}"/>
              </a:ext>
            </a:extLst>
          </p:cNvPr>
          <p:cNvSpPr>
            <a:spLocks noGrp="1"/>
          </p:cNvSpPr>
          <p:nvPr>
            <p:ph type="title"/>
          </p:nvPr>
        </p:nvSpPr>
        <p:spPr>
          <a:xfrm>
            <a:off x="354209" y="748031"/>
            <a:ext cx="2248281" cy="2566669"/>
          </a:xfrm>
        </p:spPr>
        <p:txBody>
          <a:bodyPr/>
          <a:lstStyle/>
          <a:p>
            <a:r>
              <a:rPr lang="sv-SE" sz="3200" cap="none" spc="-10" dirty="0">
                <a:solidFill>
                  <a:srgbClr val="002060"/>
                </a:solidFill>
                <a:latin typeface="Times New Roman" panose="02020603050405020304" pitchFamily="18" charset="0"/>
                <a:cs typeface="Times New Roman" panose="02020603050405020304" pitchFamily="18" charset="0"/>
              </a:rPr>
              <a:t>Spatial </a:t>
            </a:r>
            <a:r>
              <a:rPr lang="sv-SE" sz="3200" cap="none" spc="-10" dirty="0" err="1">
                <a:solidFill>
                  <a:srgbClr val="002060"/>
                </a:solidFill>
                <a:latin typeface="Times New Roman" panose="02020603050405020304" pitchFamily="18" charset="0"/>
                <a:cs typeface="Times New Roman" panose="02020603050405020304" pitchFamily="18" charset="0"/>
              </a:rPr>
              <a:t>analysis</a:t>
            </a:r>
            <a:r>
              <a:rPr lang="sv-SE" sz="3200" cap="none" spc="-10" dirty="0">
                <a:solidFill>
                  <a:srgbClr val="002060"/>
                </a:solidFill>
                <a:latin typeface="Times New Roman" panose="02020603050405020304" pitchFamily="18" charset="0"/>
                <a:cs typeface="Times New Roman" panose="02020603050405020304" pitchFamily="18" charset="0"/>
              </a:rPr>
              <a:t>: </a:t>
            </a:r>
            <a:br>
              <a:rPr lang="sv-SE" sz="2800" cap="none" spc="-10" dirty="0">
                <a:solidFill>
                  <a:srgbClr val="002060"/>
                </a:solidFill>
                <a:latin typeface="Times New Roman" panose="02020603050405020304" pitchFamily="18" charset="0"/>
                <a:cs typeface="Times New Roman" panose="02020603050405020304" pitchFamily="18" charset="0"/>
              </a:rPr>
            </a:br>
            <a:r>
              <a:rPr lang="sv-SE" sz="2400" i="1" cap="none" spc="-10" dirty="0" err="1">
                <a:solidFill>
                  <a:srgbClr val="002060"/>
                </a:solidFill>
                <a:latin typeface="Times New Roman" panose="02020603050405020304" pitchFamily="18" charset="0"/>
                <a:cs typeface="Times New Roman" panose="02020603050405020304" pitchFamily="18" charset="0"/>
              </a:rPr>
              <a:t>coefficients</a:t>
            </a:r>
            <a:r>
              <a:rPr lang="sv-SE" sz="2400" i="1" cap="none" spc="-10" dirty="0">
                <a:solidFill>
                  <a:srgbClr val="002060"/>
                </a:solidFill>
                <a:latin typeface="Times New Roman" panose="02020603050405020304" pitchFamily="18" charset="0"/>
                <a:cs typeface="Times New Roman" panose="02020603050405020304" pitchFamily="18" charset="0"/>
              </a:rPr>
              <a:t> and spatial trends </a:t>
            </a:r>
            <a:endParaRPr lang="en-US" sz="2800" i="1" cap="none" spc="-10"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865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754A1A-6E19-C8CF-73FB-38FB60D11CE3}"/>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94B48F67-1A50-743C-BBA1-9034171ADFCD}"/>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F1B5BC2B-E3A5-BE1A-34AA-704842CFE544}"/>
              </a:ext>
            </a:extLst>
          </p:cNvPr>
          <p:cNvSpPr>
            <a:spLocks noGrp="1"/>
          </p:cNvSpPr>
          <p:nvPr>
            <p:ph type="sldNum" sz="quarter" idx="12"/>
          </p:nvPr>
        </p:nvSpPr>
        <p:spPr/>
        <p:txBody>
          <a:bodyPr/>
          <a:lstStyle/>
          <a:p>
            <a:fld id="{344E8EA3-C3DD-5544-8A1C-EA00A1673D37}" type="slidenum">
              <a:rPr lang="sv-SE" smtClean="0"/>
              <a:pPr/>
              <a:t>16</a:t>
            </a:fld>
            <a:endParaRPr lang="sv-SE"/>
          </a:p>
        </p:txBody>
      </p:sp>
      <p:sp>
        <p:nvSpPr>
          <p:cNvPr id="7" name="Title 4">
            <a:extLst>
              <a:ext uri="{FF2B5EF4-FFF2-40B4-BE49-F238E27FC236}">
                <a16:creationId xmlns:a16="http://schemas.microsoft.com/office/drawing/2014/main" id="{474B8029-4C66-D208-0635-8DA245A99515}"/>
              </a:ext>
            </a:extLst>
          </p:cNvPr>
          <p:cNvSpPr>
            <a:spLocks noGrp="1"/>
          </p:cNvSpPr>
          <p:nvPr>
            <p:ph type="title"/>
          </p:nvPr>
        </p:nvSpPr>
        <p:spPr>
          <a:xfrm>
            <a:off x="354209" y="633731"/>
            <a:ext cx="8217910" cy="668387"/>
          </a:xfrm>
        </p:spPr>
        <p:txBody>
          <a:bodyPr/>
          <a:lstStyle/>
          <a:p>
            <a:r>
              <a:rPr lang="sv-SE" sz="2800" cap="none" spc="-10" dirty="0" err="1">
                <a:solidFill>
                  <a:srgbClr val="002060"/>
                </a:solidFill>
                <a:latin typeface="Times New Roman" panose="02020603050405020304" pitchFamily="18" charset="0"/>
                <a:cs typeface="Times New Roman" panose="02020603050405020304" pitchFamily="18" charset="0"/>
              </a:rPr>
              <a:t>Other</a:t>
            </a:r>
            <a:r>
              <a:rPr lang="sv-SE" sz="2800" cap="none" spc="-10" dirty="0">
                <a:solidFill>
                  <a:srgbClr val="002060"/>
                </a:solidFill>
                <a:latin typeface="Times New Roman" panose="02020603050405020304" pitchFamily="18" charset="0"/>
                <a:cs typeface="Times New Roman" panose="02020603050405020304" pitchFamily="18" charset="0"/>
              </a:rPr>
              <a:t> Spatial </a:t>
            </a:r>
            <a:r>
              <a:rPr lang="sv-SE" sz="2800" cap="none" spc="-10" dirty="0" err="1">
                <a:solidFill>
                  <a:srgbClr val="002060"/>
                </a:solidFill>
                <a:latin typeface="Times New Roman" panose="02020603050405020304" pitchFamily="18" charset="0"/>
                <a:cs typeface="Times New Roman" panose="02020603050405020304" pitchFamily="18" charset="0"/>
              </a:rPr>
              <a:t>models</a:t>
            </a:r>
            <a:r>
              <a:rPr lang="sv-SE" sz="2800" cap="none" spc="-10" dirty="0">
                <a:solidFill>
                  <a:srgbClr val="002060"/>
                </a:solidFill>
                <a:latin typeface="Times New Roman" panose="02020603050405020304" pitchFamily="18" charset="0"/>
                <a:cs typeface="Times New Roman" panose="02020603050405020304" pitchFamily="18" charset="0"/>
              </a:rPr>
              <a:t>: Spatial </a:t>
            </a:r>
            <a:r>
              <a:rPr lang="sv-SE" sz="2800" cap="none" spc="-10" dirty="0" err="1">
                <a:solidFill>
                  <a:srgbClr val="002060"/>
                </a:solidFill>
                <a:latin typeface="Times New Roman" panose="02020603050405020304" pitchFamily="18" charset="0"/>
                <a:cs typeface="Times New Roman" panose="02020603050405020304" pitchFamily="18" charset="0"/>
              </a:rPr>
              <a:t>Random</a:t>
            </a:r>
            <a:r>
              <a:rPr lang="sv-SE" sz="2800" cap="none" spc="-10" dirty="0">
                <a:solidFill>
                  <a:srgbClr val="002060"/>
                </a:solidFill>
                <a:latin typeface="Times New Roman" panose="02020603050405020304" pitchFamily="18" charset="0"/>
                <a:cs typeface="Times New Roman" panose="02020603050405020304" pitchFamily="18" charset="0"/>
              </a:rPr>
              <a:t> Forest </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8FFBF67B-A451-8F03-D4CC-F175C3085B86}"/>
              </a:ext>
            </a:extLst>
          </p:cNvPr>
          <p:cNvGraphicFramePr>
            <a:graphicFrameLocks noGrp="1"/>
          </p:cNvGraphicFramePr>
          <p:nvPr>
            <p:extLst>
              <p:ext uri="{D42A27DB-BD31-4B8C-83A1-F6EECF244321}">
                <p14:modId xmlns:p14="http://schemas.microsoft.com/office/powerpoint/2010/main" val="2249453968"/>
              </p:ext>
            </p:extLst>
          </p:nvPr>
        </p:nvGraphicFramePr>
        <p:xfrm>
          <a:off x="494472" y="1460912"/>
          <a:ext cx="7277928" cy="2221675"/>
        </p:xfrm>
        <a:graphic>
          <a:graphicData uri="http://schemas.openxmlformats.org/drawingml/2006/table">
            <a:tbl>
              <a:tblPr/>
              <a:tblGrid>
                <a:gridCol w="7277928">
                  <a:extLst>
                    <a:ext uri="{9D8B030D-6E8A-4147-A177-3AD203B41FA5}">
                      <a16:colId xmlns:a16="http://schemas.microsoft.com/office/drawing/2014/main" val="2552332611"/>
                    </a:ext>
                  </a:extLst>
                </a:gridCol>
              </a:tblGrid>
              <a:tr h="1818500">
                <a:tc>
                  <a:txBody>
                    <a:bodyPr/>
                    <a:lstStyle/>
                    <a:p>
                      <a:pPr marL="182563" indent="-182563">
                        <a:lnSpc>
                          <a:spcPct val="150000"/>
                        </a:lnSpc>
                        <a:spcBef>
                          <a:spcPts val="0"/>
                        </a:spcBef>
                        <a:spcAft>
                          <a:spcPts val="600"/>
                        </a:spcAft>
                      </a:pPr>
                      <a:r>
                        <a:rPr lang="en-US" sz="1400" b="1" dirty="0">
                          <a:solidFill>
                            <a:schemeClr val="tx1">
                              <a:lumMod val="50000"/>
                            </a:schemeClr>
                          </a:solidFill>
                          <a:effectLst/>
                        </a:rPr>
                        <a:t>Spatially evolved Random Forest using bandwidth concept</a:t>
                      </a:r>
                      <a:br>
                        <a:rPr lang="en-US" sz="1400" dirty="0">
                          <a:solidFill>
                            <a:schemeClr val="tx1">
                              <a:lumMod val="50000"/>
                            </a:schemeClr>
                          </a:solidFill>
                          <a:effectLst/>
                        </a:rPr>
                      </a:br>
                      <a:r>
                        <a:rPr lang="en-US" sz="1400" dirty="0">
                          <a:solidFill>
                            <a:schemeClr val="tx1">
                              <a:lumMod val="50000"/>
                            </a:schemeClr>
                          </a:solidFill>
                          <a:effectLst/>
                        </a:rPr>
                        <a:t>A positive number that may be an integer in the case of an "adaptive kernel" or a real in the case of a "fixed kernel". In the first case, the integer denotes the number of nearest </a:t>
                      </a:r>
                      <a:r>
                        <a:rPr lang="en-US" sz="1400" dirty="0" err="1">
                          <a:solidFill>
                            <a:schemeClr val="tx1">
                              <a:lumMod val="50000"/>
                            </a:schemeClr>
                          </a:solidFill>
                          <a:effectLst/>
                        </a:rPr>
                        <a:t>neighbours</a:t>
                      </a:r>
                      <a:r>
                        <a:rPr lang="en-US" sz="1400" dirty="0">
                          <a:solidFill>
                            <a:schemeClr val="tx1">
                              <a:lumMod val="50000"/>
                            </a:schemeClr>
                          </a:solidFill>
                          <a:effectLst/>
                        </a:rPr>
                        <a:t>, whereas in the latter case the real number refers to the bandwidth.</a:t>
                      </a:r>
                    </a:p>
                    <a:p>
                      <a:pPr>
                        <a:lnSpc>
                          <a:spcPct val="150000"/>
                        </a:lnSpc>
                        <a:spcBef>
                          <a:spcPts val="0"/>
                        </a:spcBef>
                        <a:spcAft>
                          <a:spcPts val="600"/>
                        </a:spcAft>
                      </a:pPr>
                      <a:r>
                        <a:rPr lang="en-US" sz="1050" dirty="0">
                          <a:solidFill>
                            <a:schemeClr val="tx1">
                              <a:lumMod val="50000"/>
                            </a:schemeClr>
                          </a:solidFill>
                          <a:effectLst/>
                        </a:rPr>
                        <a:t>(</a:t>
                      </a:r>
                      <a:r>
                        <a:rPr lang="en-US" sz="1050" dirty="0" err="1">
                          <a:solidFill>
                            <a:schemeClr val="tx1">
                              <a:lumMod val="50000"/>
                            </a:schemeClr>
                          </a:solidFill>
                          <a:effectLst/>
                        </a:rPr>
                        <a:t>Georganos</a:t>
                      </a:r>
                      <a:r>
                        <a:rPr lang="en-US" sz="1050" dirty="0">
                          <a:solidFill>
                            <a:schemeClr val="tx1">
                              <a:lumMod val="50000"/>
                            </a:schemeClr>
                          </a:solidFill>
                          <a:effectLst/>
                        </a:rPr>
                        <a:t> et al.</a:t>
                      </a:r>
                      <a:r>
                        <a:rPr lang="en-US" sz="800" dirty="0">
                          <a:solidFill>
                            <a:schemeClr val="tx1">
                              <a:lumMod val="50000"/>
                            </a:schemeClr>
                          </a:solidFill>
                          <a:effectLst/>
                        </a:rPr>
                        <a:t> (2019) </a:t>
                      </a:r>
                      <a:r>
                        <a:rPr lang="en-US" sz="1050" b="1" i="1" dirty="0">
                          <a:solidFill>
                            <a:schemeClr val="tx1">
                              <a:lumMod val="50000"/>
                            </a:schemeClr>
                          </a:solidFill>
                          <a:effectLst/>
                        </a:rPr>
                        <a:t>Spatial extension of the random forest algorithm with parameter tuning </a:t>
                      </a:r>
                      <a:r>
                        <a:rPr lang="en-US" sz="1050" dirty="0">
                          <a:solidFill>
                            <a:schemeClr val="tx1">
                              <a:lumMod val="50000"/>
                            </a:schemeClr>
                          </a:solidFill>
                          <a:effectLst/>
                        </a:rPr>
                        <a:t>doi:</a:t>
                      </a:r>
                      <a:r>
                        <a:rPr lang="en-US" sz="900" dirty="0">
                          <a:solidFill>
                            <a:schemeClr val="tx1">
                              <a:lumMod val="50000"/>
                            </a:schemeClr>
                          </a:solidFill>
                          <a:effectLst/>
                        </a:rPr>
                        <a:t>10.1080/10106049.2019.1595177</a:t>
                      </a:r>
                      <a:r>
                        <a:rPr lang="en-US" sz="1050" dirty="0">
                          <a:solidFill>
                            <a:schemeClr val="tx1">
                              <a:lumMod val="50000"/>
                            </a:schemeClr>
                          </a:solidFill>
                          <a:effectLst/>
                        </a:rPr>
                        <a:t>).</a:t>
                      </a:r>
                    </a:p>
                    <a:p>
                      <a:pPr marL="0" marR="0" lvl="0" indent="0" algn="l" defTabSz="914400" rtl="0" eaLnBrk="1" fontAlgn="auto" latinLnBrk="0" hangingPunct="1">
                        <a:lnSpc>
                          <a:spcPct val="150000"/>
                        </a:lnSpc>
                        <a:spcBef>
                          <a:spcPts val="0"/>
                        </a:spcBef>
                        <a:spcAft>
                          <a:spcPts val="600"/>
                        </a:spcAft>
                        <a:buClrTx/>
                        <a:buSzTx/>
                        <a:buFontTx/>
                        <a:buNone/>
                        <a:tabLst/>
                        <a:defRPr/>
                      </a:pPr>
                      <a:r>
                        <a:rPr lang="en-US" sz="1200" b="0" i="0" kern="1200" dirty="0">
                          <a:solidFill>
                            <a:schemeClr val="tx1">
                              <a:lumMod val="50000"/>
                            </a:schemeClr>
                          </a:solidFill>
                          <a:effectLst/>
                          <a:latin typeface="+mn-lt"/>
                          <a:ea typeface="+mn-ea"/>
                          <a:cs typeface="+mn-cs"/>
                        </a:rPr>
                        <a:t>Reference: </a:t>
                      </a:r>
                      <a:r>
                        <a:rPr lang="en-US" sz="1200" b="0" i="0" kern="1200" dirty="0">
                          <a:solidFill>
                            <a:schemeClr val="tx1">
                              <a:lumMod val="50000"/>
                            </a:schemeClr>
                          </a:solidFill>
                          <a:effectLst/>
                          <a:latin typeface="+mn-lt"/>
                          <a:ea typeface="+mn-ea"/>
                          <a:cs typeface="+mn-cs"/>
                          <a:hlinkClick r:id="rId2"/>
                        </a:rPr>
                        <a:t>https://github.com/parishwadomkar/Usage-analysis-e-scooter/blob/main/SpatialML_Sto.R</a:t>
                      </a:r>
                      <a:r>
                        <a:rPr lang="en-US" sz="1200" b="0" i="0" kern="1200" dirty="0">
                          <a:solidFill>
                            <a:schemeClr val="tx1">
                              <a:lumMod val="50000"/>
                            </a:schemeClr>
                          </a:solidFill>
                          <a:effectLst/>
                          <a:latin typeface="+mn-lt"/>
                          <a:ea typeface="+mn-ea"/>
                          <a:cs typeface="+mn-cs"/>
                        </a:rPr>
                        <a:t> </a:t>
                      </a:r>
                      <a:endParaRPr lang="en-US" sz="1400" b="0" i="0" kern="1200" dirty="0">
                        <a:solidFill>
                          <a:schemeClr val="tx1">
                            <a:lumMod val="50000"/>
                          </a:schemeClr>
                        </a:solidFill>
                        <a:effectLst/>
                        <a:latin typeface="+mn-lt"/>
                        <a:ea typeface="+mn-ea"/>
                        <a:cs typeface="+mn-cs"/>
                      </a:endParaRPr>
                    </a:p>
                  </a:txBody>
                  <a:tcPr marL="68580" marR="68580" marT="34290" marB="34290">
                    <a:lnL>
                      <a:noFill/>
                    </a:lnL>
                    <a:lnR>
                      <a:noFill/>
                    </a:lnR>
                    <a:lnT>
                      <a:noFill/>
                    </a:lnT>
                    <a:lnB>
                      <a:noFill/>
                    </a:lnB>
                    <a:noFill/>
                  </a:tcPr>
                </a:tc>
                <a:extLst>
                  <a:ext uri="{0D108BD9-81ED-4DB2-BD59-A6C34878D82A}">
                    <a16:rowId xmlns:a16="http://schemas.microsoft.com/office/drawing/2014/main" val="1220160301"/>
                  </a:ext>
                </a:extLst>
              </a:tr>
            </a:tbl>
          </a:graphicData>
        </a:graphic>
      </p:graphicFrame>
    </p:spTree>
    <p:extLst>
      <p:ext uri="{BB962C8B-B14F-4D97-AF65-F5344CB8AC3E}">
        <p14:creationId xmlns:p14="http://schemas.microsoft.com/office/powerpoint/2010/main" val="3947995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9350B-1D9D-9269-9323-E45D1C6389ED}"/>
              </a:ext>
            </a:extLst>
          </p:cNvPr>
          <p:cNvSpPr txBox="1"/>
          <p:nvPr/>
        </p:nvSpPr>
        <p:spPr>
          <a:xfrm>
            <a:off x="374374" y="473697"/>
            <a:ext cx="4197626" cy="461665"/>
          </a:xfrm>
          <a:prstGeom prst="rect">
            <a:avLst/>
          </a:prstGeom>
          <a:noFill/>
        </p:spPr>
        <p:txBody>
          <a:bodyPr wrap="square">
            <a:spAutoFit/>
          </a:bodyPr>
          <a:lstStyle/>
          <a:p>
            <a:r>
              <a:rPr lang="en-US" sz="2400" b="1" kern="900" spc="-150" dirty="0">
                <a:solidFill>
                  <a:schemeClr val="tx1">
                    <a:lumMod val="50000"/>
                  </a:schemeClr>
                </a:solidFill>
                <a:latin typeface="+mj-lt"/>
                <a:ea typeface="+mj-ea"/>
                <a:cs typeface="+mj-cs"/>
              </a:rPr>
              <a:t>Variable relation</a:t>
            </a:r>
          </a:p>
        </p:txBody>
      </p:sp>
      <p:sp>
        <p:nvSpPr>
          <p:cNvPr id="10" name="TextBox 9">
            <a:extLst>
              <a:ext uri="{FF2B5EF4-FFF2-40B4-BE49-F238E27FC236}">
                <a16:creationId xmlns:a16="http://schemas.microsoft.com/office/drawing/2014/main" id="{9B163562-A322-BF62-0EC8-24C37506323F}"/>
              </a:ext>
            </a:extLst>
          </p:cNvPr>
          <p:cNvSpPr txBox="1"/>
          <p:nvPr/>
        </p:nvSpPr>
        <p:spPr>
          <a:xfrm>
            <a:off x="374374" y="1153982"/>
            <a:ext cx="2957720" cy="584775"/>
          </a:xfrm>
          <a:prstGeom prst="rect">
            <a:avLst/>
          </a:prstGeom>
          <a:noFill/>
        </p:spPr>
        <p:txBody>
          <a:bodyPr wrap="square">
            <a:spAutoFit/>
          </a:bodyPr>
          <a:lstStyle/>
          <a:p>
            <a:r>
              <a:rPr lang="en-US" sz="1600" b="1" dirty="0">
                <a:solidFill>
                  <a:srgbClr val="1F1F1F"/>
                </a:solidFill>
                <a:latin typeface="Google Sans"/>
              </a:rPr>
              <a:t>Response curves or</a:t>
            </a:r>
          </a:p>
          <a:p>
            <a:r>
              <a:rPr lang="en-US" sz="1600" b="1" dirty="0">
                <a:solidFill>
                  <a:srgbClr val="1F1F1F"/>
                </a:solidFill>
                <a:latin typeface="Google Sans"/>
              </a:rPr>
              <a:t>Partial dependence plots (PDP)</a:t>
            </a:r>
          </a:p>
        </p:txBody>
      </p:sp>
      <p:sp>
        <p:nvSpPr>
          <p:cNvPr id="6" name="TextBox 5">
            <a:extLst>
              <a:ext uri="{FF2B5EF4-FFF2-40B4-BE49-F238E27FC236}">
                <a16:creationId xmlns:a16="http://schemas.microsoft.com/office/drawing/2014/main" id="{8DEFF0BF-0148-2915-9358-BB3114CA7FFC}"/>
              </a:ext>
            </a:extLst>
          </p:cNvPr>
          <p:cNvSpPr txBox="1"/>
          <p:nvPr/>
        </p:nvSpPr>
        <p:spPr>
          <a:xfrm>
            <a:off x="374374" y="1848677"/>
            <a:ext cx="3591339" cy="830997"/>
          </a:xfrm>
          <a:prstGeom prst="rect">
            <a:avLst/>
          </a:prstGeom>
          <a:noFill/>
        </p:spPr>
        <p:txBody>
          <a:bodyPr wrap="square">
            <a:spAutoFit/>
          </a:bodyPr>
          <a:lstStyle/>
          <a:p>
            <a:pPr algn="just"/>
            <a:r>
              <a:rPr lang="en-US" sz="1200" dirty="0">
                <a:solidFill>
                  <a:schemeClr val="tx1">
                    <a:lumMod val="50000"/>
                  </a:schemeClr>
                </a:solidFill>
              </a:rPr>
              <a:t>These plots help visualize how the predicted outcome changes as a function of one or more independent variables while keeping other variables constant. </a:t>
            </a:r>
          </a:p>
        </p:txBody>
      </p:sp>
      <p:pic>
        <p:nvPicPr>
          <p:cNvPr id="8" name="Picture 7" descr="A graph of a number of graphs&#10;&#10;Description automatically generated with medium confidence">
            <a:extLst>
              <a:ext uri="{FF2B5EF4-FFF2-40B4-BE49-F238E27FC236}">
                <a16:creationId xmlns:a16="http://schemas.microsoft.com/office/drawing/2014/main" id="{3A3F4610-DFA3-C8D7-B3E7-63B465BFF3E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r="16742" b="25652"/>
          <a:stretch/>
        </p:blipFill>
        <p:spPr>
          <a:xfrm>
            <a:off x="4242858" y="387626"/>
            <a:ext cx="4901142" cy="4271341"/>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59F59C46-8E7C-BDCA-E9F1-6BC896AD3D4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l="872" t="50000" r="16519" b="25797"/>
          <a:stretch/>
        </p:blipFill>
        <p:spPr>
          <a:xfrm>
            <a:off x="1" y="3294823"/>
            <a:ext cx="4354766" cy="1341782"/>
          </a:xfrm>
          <a:prstGeom prst="rect">
            <a:avLst/>
          </a:prstGeom>
        </p:spPr>
      </p:pic>
      <p:cxnSp>
        <p:nvCxnSpPr>
          <p:cNvPr id="7" name="Straight Connector 6">
            <a:extLst>
              <a:ext uri="{FF2B5EF4-FFF2-40B4-BE49-F238E27FC236}">
                <a16:creationId xmlns:a16="http://schemas.microsoft.com/office/drawing/2014/main" id="{13AA4698-2F06-3C2D-7BF9-59574CD3A246}"/>
              </a:ext>
            </a:extLst>
          </p:cNvPr>
          <p:cNvCxnSpPr/>
          <p:nvPr/>
        </p:nvCxnSpPr>
        <p:spPr>
          <a:xfrm>
            <a:off x="467833" y="1013637"/>
            <a:ext cx="2864261" cy="0"/>
          </a:xfrm>
          <a:prstGeom prst="line">
            <a:avLst/>
          </a:prstGeom>
        </p:spPr>
        <p:style>
          <a:lnRef idx="1">
            <a:schemeClr val="dk1"/>
          </a:lnRef>
          <a:fillRef idx="0">
            <a:schemeClr val="dk1"/>
          </a:fillRef>
          <a:effectRef idx="0">
            <a:schemeClr val="dk1"/>
          </a:effectRef>
          <a:fontRef idx="minor">
            <a:schemeClr val="tx1"/>
          </a:fontRef>
        </p:style>
      </p:cxnSp>
      <p:sp>
        <p:nvSpPr>
          <p:cNvPr id="9" name="Date Placeholder 3">
            <a:extLst>
              <a:ext uri="{FF2B5EF4-FFF2-40B4-BE49-F238E27FC236}">
                <a16:creationId xmlns:a16="http://schemas.microsoft.com/office/drawing/2014/main" id="{72FF5F7E-47DC-D741-C790-1BEA748C60EE}"/>
              </a:ext>
            </a:extLst>
          </p:cNvPr>
          <p:cNvSpPr>
            <a:spLocks noGrp="1"/>
          </p:cNvSpPr>
          <p:nvPr>
            <p:ph type="dt" sz="half" idx="10"/>
          </p:nvPr>
        </p:nvSpPr>
        <p:spPr>
          <a:xfrm>
            <a:off x="468890" y="4968000"/>
            <a:ext cx="2133600" cy="207875"/>
          </a:xfrm>
        </p:spPr>
        <p:txBody>
          <a:bodyPr/>
          <a:lstStyle/>
          <a:p>
            <a:fld id="{10A49EBF-FDC8-5A42-8FEC-9D15BDADFEC1}" type="datetime1">
              <a:rPr lang="sv-SE" smtClean="0"/>
              <a:t>2023-12-12</a:t>
            </a:fld>
            <a:endParaRPr lang="sv-SE" dirty="0"/>
          </a:p>
        </p:txBody>
      </p:sp>
      <p:sp>
        <p:nvSpPr>
          <p:cNvPr id="13" name="Slide Number Placeholder 5">
            <a:extLst>
              <a:ext uri="{FF2B5EF4-FFF2-40B4-BE49-F238E27FC236}">
                <a16:creationId xmlns:a16="http://schemas.microsoft.com/office/drawing/2014/main" id="{1E2C0233-4519-5B5D-8ACB-F48C24825593}"/>
              </a:ext>
            </a:extLst>
          </p:cNvPr>
          <p:cNvSpPr>
            <a:spLocks noGrp="1"/>
          </p:cNvSpPr>
          <p:nvPr>
            <p:ph type="sldNum" sz="quarter" idx="12"/>
          </p:nvPr>
        </p:nvSpPr>
        <p:spPr>
          <a:xfrm>
            <a:off x="6553200" y="4968000"/>
            <a:ext cx="2133600" cy="207875"/>
          </a:xfrm>
        </p:spPr>
        <p:txBody>
          <a:bodyPr/>
          <a:lstStyle/>
          <a:p>
            <a:fld id="{344E8EA3-C3DD-5544-8A1C-EA00A1673D37}" type="slidenum">
              <a:rPr lang="sv-SE" smtClean="0"/>
              <a:pPr/>
              <a:t>17</a:t>
            </a:fld>
            <a:endParaRPr lang="sv-SE"/>
          </a:p>
        </p:txBody>
      </p:sp>
    </p:spTree>
    <p:extLst>
      <p:ext uri="{BB962C8B-B14F-4D97-AF65-F5344CB8AC3E}">
        <p14:creationId xmlns:p14="http://schemas.microsoft.com/office/powerpoint/2010/main" val="153940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39E1-0AB4-0F8D-3CA2-25AAA4DB3DA3}"/>
              </a:ext>
            </a:extLst>
          </p:cNvPr>
          <p:cNvSpPr>
            <a:spLocks noGrp="1"/>
          </p:cNvSpPr>
          <p:nvPr>
            <p:ph type="title"/>
          </p:nvPr>
        </p:nvSpPr>
        <p:spPr>
          <a:xfrm>
            <a:off x="468890" y="396912"/>
            <a:ext cx="7543800" cy="722860"/>
          </a:xfrm>
        </p:spPr>
        <p:txBody>
          <a:bodyPr>
            <a:normAutofit/>
          </a:bodyPr>
          <a:lstStyle/>
          <a:p>
            <a:r>
              <a:rPr lang="sv-SE" sz="2400" b="1" kern="900" spc="-150" dirty="0" err="1">
                <a:solidFill>
                  <a:schemeClr val="tx1">
                    <a:lumMod val="50000"/>
                  </a:schemeClr>
                </a:solidFill>
              </a:rPr>
              <a:t>Income</a:t>
            </a:r>
            <a:r>
              <a:rPr lang="sv-SE" sz="2400" b="1" kern="900" spc="-150" dirty="0">
                <a:solidFill>
                  <a:schemeClr val="tx1">
                    <a:lumMod val="50000"/>
                  </a:schemeClr>
                </a:solidFill>
              </a:rPr>
              <a:t> </a:t>
            </a:r>
            <a:r>
              <a:rPr lang="sv-SE" sz="2400" b="1" kern="900" spc="-150" dirty="0" err="1">
                <a:solidFill>
                  <a:schemeClr val="tx1">
                    <a:lumMod val="50000"/>
                  </a:schemeClr>
                </a:solidFill>
              </a:rPr>
              <a:t>levels</a:t>
            </a:r>
            <a:endParaRPr lang="en-US" sz="2400" b="1" kern="900" spc="-150" dirty="0">
              <a:solidFill>
                <a:schemeClr val="tx1">
                  <a:lumMod val="50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1D4EFB5B-2ABA-BBA0-F3A8-581A0BBE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 y="1119772"/>
            <a:ext cx="5059375" cy="35128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53D9B25-2BF6-5C1A-1A59-4107C019341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372" t="25479" r="71498" b="50869"/>
          <a:stretch/>
        </p:blipFill>
        <p:spPr>
          <a:xfrm>
            <a:off x="7332345" y="468849"/>
            <a:ext cx="1667789" cy="1529120"/>
          </a:xfrm>
          <a:prstGeom prst="rect">
            <a:avLst/>
          </a:prstGeom>
        </p:spPr>
      </p:pic>
      <p:pic>
        <p:nvPicPr>
          <p:cNvPr id="8" name="Picture 7" descr="A map of different colored squares&#10;&#10;Description automatically generated">
            <a:extLst>
              <a:ext uri="{FF2B5EF4-FFF2-40B4-BE49-F238E27FC236}">
                <a16:creationId xmlns:a16="http://schemas.microsoft.com/office/drawing/2014/main" id="{C09CAAD6-9F9C-895A-A72B-761BFE453123}"/>
              </a:ext>
            </a:extLst>
          </p:cNvPr>
          <p:cNvPicPr>
            <a:picLocks noChangeAspect="1"/>
          </p:cNvPicPr>
          <p:nvPr/>
        </p:nvPicPr>
        <p:blipFill rotWithShape="1">
          <a:blip r:embed="rId5">
            <a:extLst>
              <a:ext uri="{28A0092B-C50C-407E-A947-70E740481C1C}">
                <a14:useLocalDpi xmlns:a14="http://schemas.microsoft.com/office/drawing/2010/main" val="0"/>
              </a:ext>
            </a:extLst>
          </a:blip>
          <a:srcRect l="2581" t="10638" r="1903" b="4708"/>
          <a:stretch/>
        </p:blipFill>
        <p:spPr>
          <a:xfrm>
            <a:off x="5437450" y="2053822"/>
            <a:ext cx="3687977" cy="2846374"/>
          </a:xfrm>
          <a:prstGeom prst="rect">
            <a:avLst/>
          </a:prstGeom>
        </p:spPr>
      </p:pic>
      <p:sp>
        <p:nvSpPr>
          <p:cNvPr id="3" name="Date Placeholder 3">
            <a:extLst>
              <a:ext uri="{FF2B5EF4-FFF2-40B4-BE49-F238E27FC236}">
                <a16:creationId xmlns:a16="http://schemas.microsoft.com/office/drawing/2014/main" id="{75D3E59F-567C-3CDF-F015-0A838ED2C6A4}"/>
              </a:ext>
            </a:extLst>
          </p:cNvPr>
          <p:cNvSpPr>
            <a:spLocks noGrp="1"/>
          </p:cNvSpPr>
          <p:nvPr>
            <p:ph type="dt" sz="half" idx="10"/>
          </p:nvPr>
        </p:nvSpPr>
        <p:spPr>
          <a:xfrm>
            <a:off x="468890" y="4968000"/>
            <a:ext cx="2133600" cy="207875"/>
          </a:xfrm>
        </p:spPr>
        <p:txBody>
          <a:bodyPr/>
          <a:lstStyle/>
          <a:p>
            <a:fld id="{10A49EBF-FDC8-5A42-8FEC-9D15BDADFEC1}" type="datetime1">
              <a:rPr lang="sv-SE" smtClean="0"/>
              <a:t>2023-12-12</a:t>
            </a:fld>
            <a:endParaRPr lang="sv-SE" dirty="0"/>
          </a:p>
        </p:txBody>
      </p:sp>
      <p:sp>
        <p:nvSpPr>
          <p:cNvPr id="7" name="Slide Number Placeholder 5">
            <a:extLst>
              <a:ext uri="{FF2B5EF4-FFF2-40B4-BE49-F238E27FC236}">
                <a16:creationId xmlns:a16="http://schemas.microsoft.com/office/drawing/2014/main" id="{8BD08502-0B7E-F974-18E1-41505C7DE98D}"/>
              </a:ext>
            </a:extLst>
          </p:cNvPr>
          <p:cNvSpPr>
            <a:spLocks noGrp="1"/>
          </p:cNvSpPr>
          <p:nvPr>
            <p:ph type="sldNum" sz="quarter" idx="12"/>
          </p:nvPr>
        </p:nvSpPr>
        <p:spPr>
          <a:xfrm>
            <a:off x="6553200" y="4968000"/>
            <a:ext cx="2133600" cy="207875"/>
          </a:xfrm>
        </p:spPr>
        <p:txBody>
          <a:bodyPr/>
          <a:lstStyle/>
          <a:p>
            <a:fld id="{344E8EA3-C3DD-5544-8A1C-EA00A1673D37}" type="slidenum">
              <a:rPr lang="sv-SE" smtClean="0"/>
              <a:pPr/>
              <a:t>18</a:t>
            </a:fld>
            <a:endParaRPr lang="sv-SE"/>
          </a:p>
        </p:txBody>
      </p:sp>
    </p:spTree>
    <p:extLst>
      <p:ext uri="{BB962C8B-B14F-4D97-AF65-F5344CB8AC3E}">
        <p14:creationId xmlns:p14="http://schemas.microsoft.com/office/powerpoint/2010/main" val="295117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39E1-0AB4-0F8D-3CA2-25AAA4DB3DA3}"/>
              </a:ext>
            </a:extLst>
          </p:cNvPr>
          <p:cNvSpPr>
            <a:spLocks noGrp="1"/>
          </p:cNvSpPr>
          <p:nvPr>
            <p:ph type="title"/>
          </p:nvPr>
        </p:nvSpPr>
        <p:spPr>
          <a:xfrm>
            <a:off x="394796" y="486986"/>
            <a:ext cx="7745254" cy="639615"/>
          </a:xfrm>
        </p:spPr>
        <p:txBody>
          <a:bodyPr>
            <a:normAutofit/>
          </a:bodyPr>
          <a:lstStyle/>
          <a:p>
            <a:r>
              <a:rPr lang="sv-SE" sz="2400" b="1" kern="900" spc="-150" dirty="0" err="1">
                <a:solidFill>
                  <a:schemeClr val="tx1">
                    <a:lumMod val="50000"/>
                  </a:schemeClr>
                </a:solidFill>
              </a:rPr>
              <a:t>Residential</a:t>
            </a:r>
            <a:r>
              <a:rPr lang="sv-SE" sz="2400" b="1" kern="900" spc="-150" dirty="0">
                <a:solidFill>
                  <a:schemeClr val="tx1">
                    <a:lumMod val="50000"/>
                  </a:schemeClr>
                </a:solidFill>
              </a:rPr>
              <a:t> LUR (</a:t>
            </a:r>
            <a:r>
              <a:rPr lang="sv-SE" sz="2400" b="1" kern="900" spc="-150" dirty="0" err="1">
                <a:solidFill>
                  <a:schemeClr val="tx1">
                    <a:lumMod val="50000"/>
                  </a:schemeClr>
                </a:solidFill>
              </a:rPr>
              <a:t>tdifd</a:t>
            </a:r>
            <a:r>
              <a:rPr lang="sv-SE" sz="2400" b="1" kern="900" spc="-150" dirty="0">
                <a:solidFill>
                  <a:schemeClr val="tx1">
                    <a:lumMod val="50000"/>
                  </a:schemeClr>
                </a:solidFill>
              </a:rPr>
              <a:t>)</a:t>
            </a:r>
            <a:endParaRPr lang="en-US" sz="2400" b="1" kern="900" spc="-150" dirty="0">
              <a:solidFill>
                <a:schemeClr val="tx1">
                  <a:lumMod val="50000"/>
                </a:schemeClr>
              </a:solidFill>
            </a:endParaRPr>
          </a:p>
        </p:txBody>
      </p:sp>
      <p:pic>
        <p:nvPicPr>
          <p:cNvPr id="5" name="Picture 4" descr="A graph of different colored lines&#10;&#10;Description automatically generated">
            <a:extLst>
              <a:ext uri="{FF2B5EF4-FFF2-40B4-BE49-F238E27FC236}">
                <a16:creationId xmlns:a16="http://schemas.microsoft.com/office/drawing/2014/main" id="{62C93142-C2B4-6E1F-ADA0-9D688905B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703" y="1191591"/>
            <a:ext cx="4976806" cy="3464923"/>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03598E8-E850-433E-7398-9A77037756B2}"/>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52" t="74432" r="71932" b="1945"/>
          <a:stretch/>
        </p:blipFill>
        <p:spPr>
          <a:xfrm>
            <a:off x="7208045" y="338870"/>
            <a:ext cx="1666905" cy="1579683"/>
          </a:xfrm>
          <a:prstGeom prst="rect">
            <a:avLst/>
          </a:prstGeom>
        </p:spPr>
      </p:pic>
      <p:pic>
        <p:nvPicPr>
          <p:cNvPr id="8" name="Picture 7" descr="A map of different colored squares&#10;&#10;Description automatically generated">
            <a:extLst>
              <a:ext uri="{FF2B5EF4-FFF2-40B4-BE49-F238E27FC236}">
                <a16:creationId xmlns:a16="http://schemas.microsoft.com/office/drawing/2014/main" id="{50E9298B-C289-65B3-7419-F80935147A3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2844" t="10501" r="1922" b="3881"/>
          <a:stretch/>
        </p:blipFill>
        <p:spPr>
          <a:xfrm>
            <a:off x="5389493" y="1965192"/>
            <a:ext cx="3682449" cy="2882919"/>
          </a:xfrm>
          <a:prstGeom prst="rect">
            <a:avLst/>
          </a:prstGeom>
        </p:spPr>
      </p:pic>
      <p:sp>
        <p:nvSpPr>
          <p:cNvPr id="3" name="Date Placeholder 3">
            <a:extLst>
              <a:ext uri="{FF2B5EF4-FFF2-40B4-BE49-F238E27FC236}">
                <a16:creationId xmlns:a16="http://schemas.microsoft.com/office/drawing/2014/main" id="{0119609A-953A-D608-7540-B9340903DD36}"/>
              </a:ext>
            </a:extLst>
          </p:cNvPr>
          <p:cNvSpPr>
            <a:spLocks noGrp="1"/>
          </p:cNvSpPr>
          <p:nvPr>
            <p:ph type="dt" sz="half" idx="10"/>
          </p:nvPr>
        </p:nvSpPr>
        <p:spPr>
          <a:xfrm>
            <a:off x="468890" y="4968000"/>
            <a:ext cx="2133600" cy="207875"/>
          </a:xfrm>
        </p:spPr>
        <p:txBody>
          <a:bodyPr/>
          <a:lstStyle/>
          <a:p>
            <a:fld id="{10A49EBF-FDC8-5A42-8FEC-9D15BDADFEC1}" type="datetime1">
              <a:rPr lang="sv-SE" smtClean="0"/>
              <a:t>2023-12-12</a:t>
            </a:fld>
            <a:endParaRPr lang="sv-SE" dirty="0"/>
          </a:p>
        </p:txBody>
      </p:sp>
      <p:sp>
        <p:nvSpPr>
          <p:cNvPr id="7" name="Slide Number Placeholder 5">
            <a:extLst>
              <a:ext uri="{FF2B5EF4-FFF2-40B4-BE49-F238E27FC236}">
                <a16:creationId xmlns:a16="http://schemas.microsoft.com/office/drawing/2014/main" id="{332A8D81-011E-0DC0-7608-9A7E5791C53A}"/>
              </a:ext>
            </a:extLst>
          </p:cNvPr>
          <p:cNvSpPr>
            <a:spLocks noGrp="1"/>
          </p:cNvSpPr>
          <p:nvPr>
            <p:ph type="sldNum" sz="quarter" idx="12"/>
          </p:nvPr>
        </p:nvSpPr>
        <p:spPr>
          <a:xfrm>
            <a:off x="6553200" y="4968000"/>
            <a:ext cx="2133600" cy="207875"/>
          </a:xfrm>
        </p:spPr>
        <p:txBody>
          <a:bodyPr/>
          <a:lstStyle/>
          <a:p>
            <a:fld id="{344E8EA3-C3DD-5544-8A1C-EA00A1673D37}" type="slidenum">
              <a:rPr lang="sv-SE" smtClean="0"/>
              <a:pPr/>
              <a:t>19</a:t>
            </a:fld>
            <a:endParaRPr lang="sv-SE"/>
          </a:p>
        </p:txBody>
      </p:sp>
    </p:spTree>
    <p:extLst>
      <p:ext uri="{BB962C8B-B14F-4D97-AF65-F5344CB8AC3E}">
        <p14:creationId xmlns:p14="http://schemas.microsoft.com/office/powerpoint/2010/main" val="1355207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E810F4-4C3F-47A0-BDE3-DF1F35E0B57A}"/>
              </a:ext>
            </a:extLst>
          </p:cNvPr>
          <p:cNvSpPr>
            <a:spLocks noGrp="1"/>
          </p:cNvSpPr>
          <p:nvPr>
            <p:ph type="dt" sz="half" idx="10"/>
          </p:nvPr>
        </p:nvSpPr>
        <p:spPr/>
        <p:txBody>
          <a:bodyPr/>
          <a:lstStyle/>
          <a:p>
            <a:fld id="{10A49EBF-FDC8-5A42-8FEC-9D15BDADFEC1}" type="datetime1">
              <a:rPr lang="sv-SE" smtClean="0"/>
              <a:t>2023-12-12</a:t>
            </a:fld>
            <a:endParaRPr lang="sv-SE"/>
          </a:p>
        </p:txBody>
      </p:sp>
      <p:sp>
        <p:nvSpPr>
          <p:cNvPr id="6" name="Slide Number Placeholder 5">
            <a:extLst>
              <a:ext uri="{FF2B5EF4-FFF2-40B4-BE49-F238E27FC236}">
                <a16:creationId xmlns:a16="http://schemas.microsoft.com/office/drawing/2014/main" id="{F96A163C-C3FE-4C29-98C6-D12884646AB1}"/>
              </a:ext>
            </a:extLst>
          </p:cNvPr>
          <p:cNvSpPr>
            <a:spLocks noGrp="1"/>
          </p:cNvSpPr>
          <p:nvPr>
            <p:ph type="sldNum" sz="quarter" idx="12"/>
          </p:nvPr>
        </p:nvSpPr>
        <p:spPr>
          <a:xfrm>
            <a:off x="6309360" y="4968000"/>
            <a:ext cx="2133600" cy="207875"/>
          </a:xfrm>
        </p:spPr>
        <p:txBody>
          <a:bodyPr/>
          <a:lstStyle/>
          <a:p>
            <a:fld id="{344E8EA3-C3DD-5544-8A1C-EA00A1673D37}" type="slidenum">
              <a:rPr lang="sv-SE" smtClean="0"/>
              <a:pPr/>
              <a:t>2</a:t>
            </a:fld>
            <a:endParaRPr lang="sv-SE"/>
          </a:p>
        </p:txBody>
      </p:sp>
      <p:sp>
        <p:nvSpPr>
          <p:cNvPr id="9" name="Title 8">
            <a:extLst>
              <a:ext uri="{FF2B5EF4-FFF2-40B4-BE49-F238E27FC236}">
                <a16:creationId xmlns:a16="http://schemas.microsoft.com/office/drawing/2014/main" id="{E5ABF582-6834-441C-9618-94A4F8C3A67E}"/>
              </a:ext>
            </a:extLst>
          </p:cNvPr>
          <p:cNvSpPr>
            <a:spLocks noGrp="1"/>
          </p:cNvSpPr>
          <p:nvPr>
            <p:ph type="title"/>
          </p:nvPr>
        </p:nvSpPr>
        <p:spPr>
          <a:xfrm>
            <a:off x="364124" y="574197"/>
            <a:ext cx="8217910" cy="668387"/>
          </a:xfrm>
        </p:spPr>
        <p:txBody>
          <a:bodyPr>
            <a:normAutofit/>
          </a:bodyPr>
          <a:lstStyle/>
          <a:p>
            <a:r>
              <a:rPr lang="en-US" sz="2800" cap="none" spc="-10" dirty="0">
                <a:solidFill>
                  <a:srgbClr val="002060"/>
                </a:solidFill>
                <a:latin typeface="Times New Roman" panose="02020603050405020304" pitchFamily="18" charset="0"/>
                <a:cs typeface="Times New Roman" panose="02020603050405020304" pitchFamily="18" charset="0"/>
              </a:rPr>
              <a:t>Acts of public disturbance</a:t>
            </a:r>
            <a:endParaRPr lang="en-GB" sz="2800" cap="none" spc="-10" dirty="0">
              <a:solidFill>
                <a:srgbClr val="002060"/>
              </a:solidFill>
              <a:latin typeface="Times New Roman" panose="02020603050405020304" pitchFamily="18" charset="0"/>
              <a:cs typeface="Times New Roman" panose="02020603050405020304" pitchFamily="18" charset="0"/>
            </a:endParaRPr>
          </a:p>
        </p:txBody>
      </p:sp>
      <p:sp>
        <p:nvSpPr>
          <p:cNvPr id="10" name="Content Placeholder 9">
            <a:extLst>
              <a:ext uri="{FF2B5EF4-FFF2-40B4-BE49-F238E27FC236}">
                <a16:creationId xmlns:a16="http://schemas.microsoft.com/office/drawing/2014/main" id="{96394B39-A3B0-4A51-B4FC-FEA469080B8F}"/>
              </a:ext>
            </a:extLst>
          </p:cNvPr>
          <p:cNvSpPr>
            <a:spLocks noGrp="1"/>
          </p:cNvSpPr>
          <p:nvPr>
            <p:ph idx="1"/>
          </p:nvPr>
        </p:nvSpPr>
        <p:spPr>
          <a:xfrm>
            <a:off x="432565" y="1282466"/>
            <a:ext cx="4156442" cy="3466819"/>
          </a:xfrm>
        </p:spPr>
        <p:txBody>
          <a:bodyPr/>
          <a:lstStyle/>
          <a:p>
            <a:pPr marL="0" indent="0" algn="just">
              <a:lnSpc>
                <a:spcPct val="150000"/>
              </a:lnSpc>
              <a:buNone/>
            </a:pPr>
            <a:r>
              <a:rPr lang="en-GB" sz="1600" b="1" dirty="0">
                <a:solidFill>
                  <a:schemeClr val="tx1">
                    <a:lumMod val="50000"/>
                  </a:schemeClr>
                </a:solidFill>
              </a:rPr>
              <a:t>Situational conditions of misbehaviour</a:t>
            </a:r>
          </a:p>
          <a:p>
            <a:pPr marL="0" indent="0" algn="just">
              <a:lnSpc>
                <a:spcPct val="150000"/>
              </a:lnSpc>
              <a:buNone/>
            </a:pPr>
            <a:r>
              <a:rPr lang="en-US" sz="1600" b="1" dirty="0">
                <a:solidFill>
                  <a:srgbClr val="002060"/>
                </a:solidFill>
              </a:rPr>
              <a:t>What, Who, Where, When</a:t>
            </a:r>
          </a:p>
          <a:p>
            <a:pPr marL="0" indent="0" algn="just">
              <a:lnSpc>
                <a:spcPct val="150000"/>
              </a:lnSpc>
              <a:buNone/>
            </a:pPr>
            <a:endParaRPr lang="en-GB" sz="1600" b="1" dirty="0">
              <a:solidFill>
                <a:schemeClr val="tx1">
                  <a:lumMod val="50000"/>
                </a:schemeClr>
              </a:solidFill>
            </a:endParaRPr>
          </a:p>
        </p:txBody>
      </p:sp>
      <p:grpSp>
        <p:nvGrpSpPr>
          <p:cNvPr id="2" name="object 3">
            <a:extLst>
              <a:ext uri="{FF2B5EF4-FFF2-40B4-BE49-F238E27FC236}">
                <a16:creationId xmlns:a16="http://schemas.microsoft.com/office/drawing/2014/main" id="{3DC1434B-A53A-0B44-B37F-881B6090C5E6}"/>
              </a:ext>
            </a:extLst>
          </p:cNvPr>
          <p:cNvGrpSpPr/>
          <p:nvPr/>
        </p:nvGrpSpPr>
        <p:grpSpPr>
          <a:xfrm>
            <a:off x="4991722" y="292003"/>
            <a:ext cx="4157742" cy="4675998"/>
            <a:chOff x="6094476" y="0"/>
            <a:chExt cx="6097905" cy="6858000"/>
          </a:xfrm>
        </p:grpSpPr>
        <p:pic>
          <p:nvPicPr>
            <p:cNvPr id="5" name="object 4">
              <a:extLst>
                <a:ext uri="{FF2B5EF4-FFF2-40B4-BE49-F238E27FC236}">
                  <a16:creationId xmlns:a16="http://schemas.microsoft.com/office/drawing/2014/main" id="{88C71C0D-7394-8BC4-234E-62BD055A539D}"/>
                </a:ext>
              </a:extLst>
            </p:cNvPr>
            <p:cNvPicPr/>
            <p:nvPr/>
          </p:nvPicPr>
          <p:blipFill>
            <a:blip r:embed="rId2" cstate="print"/>
            <a:stretch>
              <a:fillRect/>
            </a:stretch>
          </p:blipFill>
          <p:spPr>
            <a:xfrm>
              <a:off x="8993124" y="0"/>
              <a:ext cx="3198875" cy="2592323"/>
            </a:xfrm>
            <a:prstGeom prst="rect">
              <a:avLst/>
            </a:prstGeom>
          </p:spPr>
        </p:pic>
        <p:pic>
          <p:nvPicPr>
            <p:cNvPr id="11" name="object 5">
              <a:extLst>
                <a:ext uri="{FF2B5EF4-FFF2-40B4-BE49-F238E27FC236}">
                  <a16:creationId xmlns:a16="http://schemas.microsoft.com/office/drawing/2014/main" id="{1207FAC3-9978-A2FB-9245-FA42BD74BE6C}"/>
                </a:ext>
              </a:extLst>
            </p:cNvPr>
            <p:cNvPicPr/>
            <p:nvPr/>
          </p:nvPicPr>
          <p:blipFill>
            <a:blip r:embed="rId3" cstate="print"/>
            <a:stretch>
              <a:fillRect/>
            </a:stretch>
          </p:blipFill>
          <p:spPr>
            <a:xfrm>
              <a:off x="6094476" y="2592323"/>
              <a:ext cx="6095999" cy="4265674"/>
            </a:xfrm>
            <a:prstGeom prst="rect">
              <a:avLst/>
            </a:prstGeom>
          </p:spPr>
        </p:pic>
        <p:pic>
          <p:nvPicPr>
            <p:cNvPr id="12" name="object 6">
              <a:extLst>
                <a:ext uri="{FF2B5EF4-FFF2-40B4-BE49-F238E27FC236}">
                  <a16:creationId xmlns:a16="http://schemas.microsoft.com/office/drawing/2014/main" id="{623E583C-ABD4-F541-94E5-6E466905EA5B}"/>
                </a:ext>
              </a:extLst>
            </p:cNvPr>
            <p:cNvPicPr/>
            <p:nvPr/>
          </p:nvPicPr>
          <p:blipFill>
            <a:blip r:embed="rId4" cstate="print"/>
            <a:stretch>
              <a:fillRect/>
            </a:stretch>
          </p:blipFill>
          <p:spPr>
            <a:xfrm>
              <a:off x="6094476" y="0"/>
              <a:ext cx="2900171" cy="2592323"/>
            </a:xfrm>
            <a:prstGeom prst="rect">
              <a:avLst/>
            </a:prstGeom>
          </p:spPr>
        </p:pic>
      </p:grpSp>
      <p:sp>
        <p:nvSpPr>
          <p:cNvPr id="13" name="object 9">
            <a:extLst>
              <a:ext uri="{FF2B5EF4-FFF2-40B4-BE49-F238E27FC236}">
                <a16:creationId xmlns:a16="http://schemas.microsoft.com/office/drawing/2014/main" id="{E8337D2C-DBA3-BFDF-DBE1-0E40A3314E38}"/>
              </a:ext>
            </a:extLst>
          </p:cNvPr>
          <p:cNvSpPr txBox="1"/>
          <p:nvPr/>
        </p:nvSpPr>
        <p:spPr>
          <a:xfrm>
            <a:off x="7672375" y="4407786"/>
            <a:ext cx="1819317" cy="443711"/>
          </a:xfrm>
          <a:prstGeom prst="rect">
            <a:avLst/>
          </a:prstGeom>
        </p:spPr>
        <p:txBody>
          <a:bodyPr vert="horz" wrap="square" lIns="0" tIns="12700" rIns="0" bIns="0" rtlCol="0">
            <a:spAutoFit/>
          </a:bodyPr>
          <a:lstStyle/>
          <a:p>
            <a:pPr marL="12700">
              <a:lnSpc>
                <a:spcPct val="100000"/>
              </a:lnSpc>
              <a:spcBef>
                <a:spcPts val="100"/>
              </a:spcBef>
            </a:pPr>
            <a:r>
              <a:rPr sz="1400" spc="55" dirty="0">
                <a:latin typeface="Gill Sans MT"/>
                <a:cs typeface="Gill Sans MT"/>
              </a:rPr>
              <a:t>Private</a:t>
            </a:r>
            <a:r>
              <a:rPr sz="1400" dirty="0">
                <a:latin typeface="Times New Roman"/>
                <a:cs typeface="Times New Roman"/>
              </a:rPr>
              <a:t> </a:t>
            </a:r>
            <a:r>
              <a:rPr sz="1400" spc="60" dirty="0">
                <a:latin typeface="Gill Sans MT"/>
                <a:cs typeface="Gill Sans MT"/>
              </a:rPr>
              <a:t>pictures,</a:t>
            </a:r>
            <a:r>
              <a:rPr sz="1400" spc="-10" dirty="0">
                <a:latin typeface="Times New Roman"/>
                <a:cs typeface="Times New Roman"/>
              </a:rPr>
              <a:t> </a:t>
            </a:r>
            <a:r>
              <a:rPr sz="1400" spc="75" dirty="0">
                <a:latin typeface="Gill Sans MT"/>
                <a:cs typeface="Gill Sans MT"/>
              </a:rPr>
              <a:t>Pixabay</a:t>
            </a:r>
            <a:r>
              <a:rPr sz="1400" spc="-5" dirty="0">
                <a:latin typeface="Times New Roman"/>
                <a:cs typeface="Times New Roman"/>
              </a:rPr>
              <a:t> </a:t>
            </a:r>
            <a:r>
              <a:rPr sz="1400" dirty="0">
                <a:latin typeface="Gill Sans MT"/>
                <a:cs typeface="Gill Sans MT"/>
              </a:rPr>
              <a:t>&amp;</a:t>
            </a:r>
            <a:r>
              <a:rPr sz="1400" spc="10" dirty="0">
                <a:latin typeface="Times New Roman"/>
                <a:cs typeface="Times New Roman"/>
              </a:rPr>
              <a:t> </a:t>
            </a:r>
            <a:r>
              <a:rPr sz="1400" spc="65" dirty="0">
                <a:latin typeface="Gill Sans MT"/>
                <a:cs typeface="Gill Sans MT"/>
              </a:rPr>
              <a:t>iStock</a:t>
            </a:r>
            <a:endParaRPr sz="1400" dirty="0">
              <a:latin typeface="Gill Sans MT"/>
              <a:cs typeface="Gill Sans MT"/>
            </a:endParaRPr>
          </a:p>
        </p:txBody>
      </p:sp>
      <p:sp>
        <p:nvSpPr>
          <p:cNvPr id="14" name="object 10">
            <a:extLst>
              <a:ext uri="{FF2B5EF4-FFF2-40B4-BE49-F238E27FC236}">
                <a16:creationId xmlns:a16="http://schemas.microsoft.com/office/drawing/2014/main" id="{142EBFD5-170C-0A2F-1B64-BB86147D647A}"/>
              </a:ext>
            </a:extLst>
          </p:cNvPr>
          <p:cNvSpPr txBox="1"/>
          <p:nvPr/>
        </p:nvSpPr>
        <p:spPr>
          <a:xfrm>
            <a:off x="5153678" y="430045"/>
            <a:ext cx="1255594" cy="382156"/>
          </a:xfrm>
          <a:prstGeom prst="rect">
            <a:avLst/>
          </a:prstGeom>
        </p:spPr>
        <p:txBody>
          <a:bodyPr vert="horz" wrap="square" lIns="0" tIns="12700" rIns="0" bIns="0" rtlCol="0">
            <a:spAutoFit/>
          </a:bodyPr>
          <a:lstStyle/>
          <a:p>
            <a:pPr marL="12700">
              <a:lnSpc>
                <a:spcPct val="100000"/>
              </a:lnSpc>
              <a:spcBef>
                <a:spcPts val="100"/>
              </a:spcBef>
            </a:pPr>
            <a:r>
              <a:rPr sz="2400" b="1" spc="-30" dirty="0">
                <a:solidFill>
                  <a:srgbClr val="FFFFFF"/>
                </a:solidFill>
                <a:latin typeface="Trebuchet MS"/>
                <a:cs typeface="Trebuchet MS"/>
              </a:rPr>
              <a:t>Littering</a:t>
            </a:r>
            <a:endParaRPr sz="2400" dirty="0">
              <a:latin typeface="Trebuchet MS"/>
              <a:cs typeface="Trebuchet MS"/>
            </a:endParaRPr>
          </a:p>
        </p:txBody>
      </p:sp>
      <p:sp>
        <p:nvSpPr>
          <p:cNvPr id="15" name="object 11">
            <a:extLst>
              <a:ext uri="{FF2B5EF4-FFF2-40B4-BE49-F238E27FC236}">
                <a16:creationId xmlns:a16="http://schemas.microsoft.com/office/drawing/2014/main" id="{7056BD68-B71E-6BD0-4D7E-873C84A18FDA}"/>
              </a:ext>
            </a:extLst>
          </p:cNvPr>
          <p:cNvSpPr txBox="1"/>
          <p:nvPr/>
        </p:nvSpPr>
        <p:spPr>
          <a:xfrm>
            <a:off x="5159044" y="3534435"/>
            <a:ext cx="1685524" cy="751488"/>
          </a:xfrm>
          <a:prstGeom prst="rect">
            <a:avLst/>
          </a:prstGeom>
        </p:spPr>
        <p:txBody>
          <a:bodyPr vert="horz" wrap="square" lIns="0" tIns="12700" rIns="0" bIns="0" rtlCol="0">
            <a:spAutoFit/>
          </a:bodyPr>
          <a:lstStyle/>
          <a:p>
            <a:pPr marL="12700" marR="5080">
              <a:lnSpc>
                <a:spcPct val="100000"/>
              </a:lnSpc>
              <a:spcBef>
                <a:spcPts val="100"/>
              </a:spcBef>
            </a:pPr>
            <a:r>
              <a:rPr sz="2400" b="1" spc="-35" dirty="0">
                <a:solidFill>
                  <a:srgbClr val="FFFFFF"/>
                </a:solidFill>
                <a:latin typeface="Trebuchet MS"/>
                <a:cs typeface="Trebuchet MS"/>
              </a:rPr>
              <a:t>Defecation,</a:t>
            </a:r>
            <a:r>
              <a:rPr sz="2400" spc="-35" dirty="0">
                <a:solidFill>
                  <a:srgbClr val="FFFFFF"/>
                </a:solidFill>
                <a:latin typeface="Times New Roman"/>
                <a:cs typeface="Times New Roman"/>
              </a:rPr>
              <a:t> </a:t>
            </a:r>
            <a:r>
              <a:rPr sz="2400" b="1" spc="-10" dirty="0">
                <a:solidFill>
                  <a:srgbClr val="FFFFFF"/>
                </a:solidFill>
                <a:latin typeface="Trebuchet MS"/>
                <a:cs typeface="Trebuchet MS"/>
              </a:rPr>
              <a:t>urination</a:t>
            </a:r>
            <a:endParaRPr sz="2400" dirty="0">
              <a:latin typeface="Trebuchet MS"/>
              <a:cs typeface="Trebuchet MS"/>
            </a:endParaRPr>
          </a:p>
        </p:txBody>
      </p:sp>
      <p:sp>
        <p:nvSpPr>
          <p:cNvPr id="16" name="object 12">
            <a:extLst>
              <a:ext uri="{FF2B5EF4-FFF2-40B4-BE49-F238E27FC236}">
                <a16:creationId xmlns:a16="http://schemas.microsoft.com/office/drawing/2014/main" id="{B05508F9-BF1B-7D6B-CC70-9B447AF0E84E}"/>
              </a:ext>
            </a:extLst>
          </p:cNvPr>
          <p:cNvSpPr txBox="1"/>
          <p:nvPr/>
        </p:nvSpPr>
        <p:spPr>
          <a:xfrm>
            <a:off x="7106898" y="424278"/>
            <a:ext cx="1670804" cy="751488"/>
          </a:xfrm>
          <a:prstGeom prst="rect">
            <a:avLst/>
          </a:prstGeom>
        </p:spPr>
        <p:txBody>
          <a:bodyPr vert="horz" wrap="square" lIns="0" tIns="12700" rIns="0" bIns="0" rtlCol="0">
            <a:spAutoFit/>
          </a:bodyPr>
          <a:lstStyle/>
          <a:p>
            <a:pPr marL="12700" marR="5080" algn="r">
              <a:lnSpc>
                <a:spcPct val="100000"/>
              </a:lnSpc>
              <a:spcBef>
                <a:spcPts val="100"/>
              </a:spcBef>
            </a:pPr>
            <a:r>
              <a:rPr sz="2400" b="1" spc="-10" dirty="0">
                <a:solidFill>
                  <a:srgbClr val="FFFFFF"/>
                </a:solidFill>
                <a:latin typeface="Trebuchet MS"/>
                <a:cs typeface="Trebuchet MS"/>
              </a:rPr>
              <a:t>Abandoned</a:t>
            </a:r>
            <a:r>
              <a:rPr sz="2400" spc="-10" dirty="0">
                <a:solidFill>
                  <a:srgbClr val="FFFFFF"/>
                </a:solidFill>
                <a:latin typeface="Times New Roman"/>
                <a:cs typeface="Times New Roman"/>
              </a:rPr>
              <a:t> </a:t>
            </a:r>
            <a:r>
              <a:rPr sz="2400" b="1" spc="-10" dirty="0">
                <a:solidFill>
                  <a:srgbClr val="FFFFFF"/>
                </a:solidFill>
                <a:latin typeface="Trebuchet MS"/>
                <a:cs typeface="Trebuchet MS"/>
              </a:rPr>
              <a:t>vehicles</a:t>
            </a:r>
            <a:endParaRPr sz="2400" dirty="0">
              <a:latin typeface="Trebuchet MS"/>
              <a:cs typeface="Trebuchet MS"/>
            </a:endParaRPr>
          </a:p>
        </p:txBody>
      </p:sp>
      <p:sp>
        <p:nvSpPr>
          <p:cNvPr id="17" name="object 5">
            <a:extLst>
              <a:ext uri="{FF2B5EF4-FFF2-40B4-BE49-F238E27FC236}">
                <a16:creationId xmlns:a16="http://schemas.microsoft.com/office/drawing/2014/main" id="{2D34C0BD-27A0-DD08-18B1-21C866A24F31}"/>
              </a:ext>
            </a:extLst>
          </p:cNvPr>
          <p:cNvSpPr txBox="1"/>
          <p:nvPr/>
        </p:nvSpPr>
        <p:spPr>
          <a:xfrm>
            <a:off x="468890" y="2262272"/>
            <a:ext cx="4522832" cy="1643398"/>
          </a:xfrm>
          <a:prstGeom prst="rect">
            <a:avLst/>
          </a:prstGeom>
        </p:spPr>
        <p:txBody>
          <a:bodyPr vert="horz" wrap="square" lIns="0" tIns="255904" rIns="0" bIns="0" rtlCol="0">
            <a:spAutoFit/>
          </a:bodyPr>
          <a:lstStyle/>
          <a:p>
            <a:pPr marL="298450" indent="-285750">
              <a:lnSpc>
                <a:spcPct val="100000"/>
              </a:lnSpc>
              <a:spcBef>
                <a:spcPts val="600"/>
              </a:spcBef>
              <a:buFont typeface="Arial" panose="020B0604020202020204" pitchFamily="34" charset="0"/>
              <a:buChar char="•"/>
              <a:tabLst>
                <a:tab pos="298450" algn="l"/>
              </a:tabLst>
            </a:pPr>
            <a:r>
              <a:rPr sz="1400" b="1" dirty="0">
                <a:solidFill>
                  <a:schemeClr val="tx1">
                    <a:lumMod val="50000"/>
                  </a:schemeClr>
                </a:solidFill>
              </a:rPr>
              <a:t>Littering</a:t>
            </a:r>
          </a:p>
          <a:p>
            <a:pPr marL="298450" indent="-285750">
              <a:lnSpc>
                <a:spcPct val="100000"/>
              </a:lnSpc>
              <a:spcBef>
                <a:spcPts val="600"/>
              </a:spcBef>
              <a:buFont typeface="Arial" panose="020B0604020202020204" pitchFamily="34" charset="0"/>
              <a:buChar char="•"/>
              <a:tabLst>
                <a:tab pos="299085" algn="l"/>
              </a:tabLst>
            </a:pPr>
            <a:r>
              <a:rPr sz="1400" b="1" dirty="0">
                <a:solidFill>
                  <a:schemeClr val="tx1">
                    <a:lumMod val="50000"/>
                  </a:schemeClr>
                </a:solidFill>
              </a:rPr>
              <a:t>Graffiti &amp; physical damage (vandalism)</a:t>
            </a:r>
          </a:p>
          <a:p>
            <a:pPr marL="298450" indent="-285750">
              <a:lnSpc>
                <a:spcPct val="100000"/>
              </a:lnSpc>
              <a:spcBef>
                <a:spcPts val="600"/>
              </a:spcBef>
              <a:buFont typeface="Arial" panose="020B0604020202020204" pitchFamily="34" charset="0"/>
              <a:buChar char="•"/>
              <a:tabLst>
                <a:tab pos="299085" algn="l"/>
              </a:tabLst>
            </a:pPr>
            <a:r>
              <a:rPr sz="1400" b="1" dirty="0">
                <a:solidFill>
                  <a:schemeClr val="tx1">
                    <a:lumMod val="50000"/>
                  </a:schemeClr>
                </a:solidFill>
              </a:rPr>
              <a:t>Abandoned cars</a:t>
            </a:r>
          </a:p>
          <a:p>
            <a:pPr marL="298450" indent="-285750">
              <a:lnSpc>
                <a:spcPct val="100000"/>
              </a:lnSpc>
              <a:spcBef>
                <a:spcPts val="600"/>
              </a:spcBef>
              <a:buFont typeface="Arial" panose="020B0604020202020204" pitchFamily="34" charset="0"/>
              <a:buChar char="•"/>
              <a:tabLst>
                <a:tab pos="298450" algn="l"/>
              </a:tabLst>
            </a:pPr>
            <a:r>
              <a:rPr sz="1400" b="1" dirty="0">
                <a:solidFill>
                  <a:schemeClr val="tx1">
                    <a:lumMod val="50000"/>
                  </a:schemeClr>
                </a:solidFill>
              </a:rPr>
              <a:t>Poor bike parking</a:t>
            </a:r>
            <a:endParaRPr lang="sv-SE" sz="1400" b="1" dirty="0">
              <a:solidFill>
                <a:schemeClr val="tx1">
                  <a:lumMod val="50000"/>
                </a:schemeClr>
              </a:solidFill>
            </a:endParaRPr>
          </a:p>
          <a:p>
            <a:pPr marL="298450" indent="-285750">
              <a:lnSpc>
                <a:spcPct val="100000"/>
              </a:lnSpc>
              <a:spcBef>
                <a:spcPts val="600"/>
              </a:spcBef>
              <a:buFont typeface="Arial" panose="020B0604020202020204" pitchFamily="34" charset="0"/>
              <a:buChar char="•"/>
              <a:tabLst>
                <a:tab pos="298450" algn="l"/>
              </a:tabLst>
            </a:pPr>
            <a:r>
              <a:rPr lang="en-US" sz="1400" b="1" dirty="0">
                <a:solidFill>
                  <a:schemeClr val="tx1">
                    <a:lumMod val="50000"/>
                  </a:schemeClr>
                </a:solidFill>
              </a:rPr>
              <a:t>Urination and defecation</a:t>
            </a:r>
            <a:endParaRPr sz="1400" b="1" dirty="0">
              <a:solidFill>
                <a:schemeClr val="tx1">
                  <a:lumMod val="50000"/>
                </a:schemeClr>
              </a:solidFill>
            </a:endParaRPr>
          </a:p>
        </p:txBody>
      </p:sp>
    </p:spTree>
    <p:extLst>
      <p:ext uri="{BB962C8B-B14F-4D97-AF65-F5344CB8AC3E}">
        <p14:creationId xmlns:p14="http://schemas.microsoft.com/office/powerpoint/2010/main" val="401314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39E1-0AB4-0F8D-3CA2-25AAA4DB3DA3}"/>
              </a:ext>
            </a:extLst>
          </p:cNvPr>
          <p:cNvSpPr>
            <a:spLocks noGrp="1"/>
          </p:cNvSpPr>
          <p:nvPr>
            <p:ph type="title"/>
          </p:nvPr>
        </p:nvSpPr>
        <p:spPr>
          <a:xfrm>
            <a:off x="477079" y="531628"/>
            <a:ext cx="7889681" cy="575654"/>
          </a:xfrm>
        </p:spPr>
        <p:txBody>
          <a:bodyPr>
            <a:normAutofit/>
          </a:bodyPr>
          <a:lstStyle/>
          <a:p>
            <a:r>
              <a:rPr lang="sv-SE" sz="2400" b="1" kern="900" spc="-150" dirty="0" err="1">
                <a:solidFill>
                  <a:schemeClr val="tx1">
                    <a:lumMod val="50000"/>
                  </a:schemeClr>
                </a:solidFill>
              </a:rPr>
              <a:t>Proximity</a:t>
            </a:r>
            <a:r>
              <a:rPr lang="sv-SE" sz="2400" b="1" kern="900" spc="-150" dirty="0">
                <a:solidFill>
                  <a:schemeClr val="tx1">
                    <a:lumMod val="50000"/>
                  </a:schemeClr>
                </a:solidFill>
              </a:rPr>
              <a:t> to transit stations</a:t>
            </a:r>
            <a:endParaRPr lang="en-US" sz="2400" b="1" kern="900" spc="-150" dirty="0">
              <a:solidFill>
                <a:schemeClr val="tx1">
                  <a:lumMod val="50000"/>
                </a:schemeClr>
              </a:solidFill>
            </a:endParaRPr>
          </a:p>
        </p:txBody>
      </p:sp>
      <p:pic>
        <p:nvPicPr>
          <p:cNvPr id="4" name="Picture 3">
            <a:extLst>
              <a:ext uri="{FF2B5EF4-FFF2-40B4-BE49-F238E27FC236}">
                <a16:creationId xmlns:a16="http://schemas.microsoft.com/office/drawing/2014/main" id="{C030D6C7-22AC-93B9-0C83-0B9FAC72FF3A}"/>
              </a:ext>
            </a:extLst>
          </p:cNvPr>
          <p:cNvPicPr>
            <a:picLocks noChangeAspect="1"/>
          </p:cNvPicPr>
          <p:nvPr/>
        </p:nvPicPr>
        <p:blipFill>
          <a:blip r:embed="rId2"/>
          <a:stretch>
            <a:fillRect/>
          </a:stretch>
        </p:blipFill>
        <p:spPr>
          <a:xfrm>
            <a:off x="252711" y="1325316"/>
            <a:ext cx="4823701" cy="3393286"/>
          </a:xfrm>
          <a:prstGeom prst="rect">
            <a:avLst/>
          </a:prstGeom>
        </p:spPr>
      </p:pic>
      <p:pic>
        <p:nvPicPr>
          <p:cNvPr id="5" name="Picture 4" descr="A screenshot of a graph&#10;&#10;Description automatically generated">
            <a:extLst>
              <a:ext uri="{FF2B5EF4-FFF2-40B4-BE49-F238E27FC236}">
                <a16:creationId xmlns:a16="http://schemas.microsoft.com/office/drawing/2014/main" id="{EE5E3B44-D202-4ADF-5EE3-82A79F532BD7}"/>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56545" t="50145" r="17239" b="26232"/>
          <a:stretch/>
        </p:blipFill>
        <p:spPr>
          <a:xfrm>
            <a:off x="7222332" y="328002"/>
            <a:ext cx="1644615" cy="1558559"/>
          </a:xfrm>
          <a:prstGeom prst="rect">
            <a:avLst/>
          </a:prstGeom>
        </p:spPr>
      </p:pic>
      <p:pic>
        <p:nvPicPr>
          <p:cNvPr id="7" name="Picture 6" descr="A map of different colored squares&#10;&#10;Description automatically generated">
            <a:extLst>
              <a:ext uri="{FF2B5EF4-FFF2-40B4-BE49-F238E27FC236}">
                <a16:creationId xmlns:a16="http://schemas.microsoft.com/office/drawing/2014/main" id="{A96538D5-9492-F8E7-85B2-880746153E52}"/>
              </a:ext>
            </a:extLst>
          </p:cNvPr>
          <p:cNvPicPr>
            <a:picLocks noChangeAspect="1"/>
          </p:cNvPicPr>
          <p:nvPr/>
        </p:nvPicPr>
        <p:blipFill rotWithShape="1">
          <a:blip r:embed="rId5">
            <a:extLst>
              <a:ext uri="{28A0092B-C50C-407E-A947-70E740481C1C}">
                <a14:useLocalDpi xmlns:a14="http://schemas.microsoft.com/office/drawing/2010/main" val="0"/>
              </a:ext>
            </a:extLst>
          </a:blip>
          <a:srcRect l="2996" t="10157" r="308" b="2369"/>
          <a:stretch/>
        </p:blipFill>
        <p:spPr>
          <a:xfrm>
            <a:off x="5175472" y="1886561"/>
            <a:ext cx="3898622" cy="3071193"/>
          </a:xfrm>
          <a:prstGeom prst="rect">
            <a:avLst/>
          </a:prstGeom>
        </p:spPr>
      </p:pic>
      <p:sp>
        <p:nvSpPr>
          <p:cNvPr id="3" name="Date Placeholder 3">
            <a:extLst>
              <a:ext uri="{FF2B5EF4-FFF2-40B4-BE49-F238E27FC236}">
                <a16:creationId xmlns:a16="http://schemas.microsoft.com/office/drawing/2014/main" id="{885DBCB1-BA3C-E2D0-85C9-75AD24A4DDC1}"/>
              </a:ext>
            </a:extLst>
          </p:cNvPr>
          <p:cNvSpPr>
            <a:spLocks noGrp="1"/>
          </p:cNvSpPr>
          <p:nvPr>
            <p:ph type="dt" sz="half" idx="10"/>
          </p:nvPr>
        </p:nvSpPr>
        <p:spPr>
          <a:xfrm>
            <a:off x="468890" y="4968000"/>
            <a:ext cx="2133600" cy="207875"/>
          </a:xfrm>
        </p:spPr>
        <p:txBody>
          <a:bodyPr/>
          <a:lstStyle/>
          <a:p>
            <a:fld id="{10A49EBF-FDC8-5A42-8FEC-9D15BDADFEC1}" type="datetime1">
              <a:rPr lang="sv-SE" smtClean="0"/>
              <a:t>2023-12-12</a:t>
            </a:fld>
            <a:endParaRPr lang="sv-SE" dirty="0"/>
          </a:p>
        </p:txBody>
      </p:sp>
      <p:sp>
        <p:nvSpPr>
          <p:cNvPr id="8" name="Slide Number Placeholder 5">
            <a:extLst>
              <a:ext uri="{FF2B5EF4-FFF2-40B4-BE49-F238E27FC236}">
                <a16:creationId xmlns:a16="http://schemas.microsoft.com/office/drawing/2014/main" id="{14BDD421-BC4D-619A-1EAE-2FAB9059AA2E}"/>
              </a:ext>
            </a:extLst>
          </p:cNvPr>
          <p:cNvSpPr>
            <a:spLocks noGrp="1"/>
          </p:cNvSpPr>
          <p:nvPr>
            <p:ph type="sldNum" sz="quarter" idx="12"/>
          </p:nvPr>
        </p:nvSpPr>
        <p:spPr>
          <a:xfrm>
            <a:off x="6553200" y="4968000"/>
            <a:ext cx="2133600" cy="207875"/>
          </a:xfrm>
        </p:spPr>
        <p:txBody>
          <a:bodyPr/>
          <a:lstStyle/>
          <a:p>
            <a:fld id="{344E8EA3-C3DD-5544-8A1C-EA00A1673D37}" type="slidenum">
              <a:rPr lang="sv-SE" smtClean="0"/>
              <a:pPr/>
              <a:t>20</a:t>
            </a:fld>
            <a:endParaRPr lang="sv-SE"/>
          </a:p>
        </p:txBody>
      </p:sp>
    </p:spTree>
    <p:extLst>
      <p:ext uri="{BB962C8B-B14F-4D97-AF65-F5344CB8AC3E}">
        <p14:creationId xmlns:p14="http://schemas.microsoft.com/office/powerpoint/2010/main" val="3613127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515" y="641738"/>
            <a:ext cx="3931444" cy="517930"/>
          </a:xfrm>
          <a:prstGeom prst="rect">
            <a:avLst/>
          </a:prstGeom>
        </p:spPr>
        <p:txBody>
          <a:bodyPr vert="horz" wrap="square" lIns="0" tIns="10001" rIns="0" bIns="0" rtlCol="0">
            <a:spAutoFit/>
          </a:bodyPr>
          <a:lstStyle/>
          <a:p>
            <a:pPr marL="9525">
              <a:lnSpc>
                <a:spcPct val="100000"/>
              </a:lnSpc>
              <a:spcBef>
                <a:spcPts val="79"/>
              </a:spcBef>
            </a:pPr>
            <a:r>
              <a:rPr sz="3300" spc="-15" dirty="0"/>
              <a:t>Thanks</a:t>
            </a:r>
            <a:r>
              <a:rPr sz="3300" b="0" spc="-131" dirty="0">
                <a:latin typeface="Times New Roman"/>
                <a:cs typeface="Times New Roman"/>
              </a:rPr>
              <a:t> </a:t>
            </a:r>
            <a:r>
              <a:rPr sz="3300" dirty="0"/>
              <a:t>for</a:t>
            </a:r>
            <a:r>
              <a:rPr sz="3300" b="0" spc="-127" dirty="0">
                <a:latin typeface="Times New Roman"/>
                <a:cs typeface="Times New Roman"/>
              </a:rPr>
              <a:t> </a:t>
            </a:r>
            <a:r>
              <a:rPr sz="3300" spc="-26" dirty="0"/>
              <a:t>listening!</a:t>
            </a:r>
            <a:endParaRPr sz="3300" dirty="0">
              <a:latin typeface="Times New Roman"/>
              <a:cs typeface="Times New Roman"/>
            </a:endParaRPr>
          </a:p>
        </p:txBody>
      </p:sp>
      <p:pic>
        <p:nvPicPr>
          <p:cNvPr id="3" name="object 3"/>
          <p:cNvPicPr/>
          <p:nvPr/>
        </p:nvPicPr>
        <p:blipFill>
          <a:blip r:embed="rId2" cstate="print"/>
          <a:stretch>
            <a:fillRect/>
          </a:stretch>
        </p:blipFill>
        <p:spPr>
          <a:xfrm>
            <a:off x="413766" y="3821051"/>
            <a:ext cx="691513" cy="881251"/>
          </a:xfrm>
          <a:prstGeom prst="rect">
            <a:avLst/>
          </a:prstGeom>
        </p:spPr>
      </p:pic>
      <p:sp>
        <p:nvSpPr>
          <p:cNvPr id="4" name="object 4"/>
          <p:cNvSpPr txBox="1"/>
          <p:nvPr/>
        </p:nvSpPr>
        <p:spPr>
          <a:xfrm>
            <a:off x="1296733" y="4106899"/>
            <a:ext cx="2342198" cy="425116"/>
          </a:xfrm>
          <a:prstGeom prst="rect">
            <a:avLst/>
          </a:prstGeom>
        </p:spPr>
        <p:txBody>
          <a:bodyPr vert="horz" wrap="square" lIns="0" tIns="9525" rIns="0" bIns="0" rtlCol="0">
            <a:spAutoFit/>
          </a:bodyPr>
          <a:lstStyle/>
          <a:p>
            <a:pPr marL="9525">
              <a:spcBef>
                <a:spcPts val="75"/>
              </a:spcBef>
            </a:pPr>
            <a:r>
              <a:rPr spc="53" dirty="0">
                <a:solidFill>
                  <a:schemeClr val="tx1">
                    <a:lumMod val="50000"/>
                  </a:schemeClr>
                </a:solidFill>
                <a:latin typeface="Gill Sans MT"/>
                <a:cs typeface="Gill Sans MT"/>
              </a:rPr>
              <a:t>Ned</a:t>
            </a:r>
            <a:r>
              <a:rPr dirty="0">
                <a:solidFill>
                  <a:schemeClr val="tx1">
                    <a:lumMod val="50000"/>
                  </a:schemeClr>
                </a:solidFill>
                <a:latin typeface="Times New Roman"/>
                <a:cs typeface="Times New Roman"/>
              </a:rPr>
              <a:t> </a:t>
            </a:r>
            <a:r>
              <a:rPr spc="56" dirty="0">
                <a:solidFill>
                  <a:schemeClr val="tx1">
                    <a:lumMod val="50000"/>
                  </a:schemeClr>
                </a:solidFill>
                <a:latin typeface="Gill Sans MT"/>
                <a:cs typeface="Gill Sans MT"/>
              </a:rPr>
              <a:t>Levine</a:t>
            </a:r>
            <a:endParaRPr dirty="0">
              <a:solidFill>
                <a:schemeClr val="tx1">
                  <a:lumMod val="50000"/>
                </a:schemeClr>
              </a:solidFill>
              <a:latin typeface="Gill Sans MT"/>
              <a:cs typeface="Gill Sans MT"/>
            </a:endParaRPr>
          </a:p>
          <a:p>
            <a:pPr marL="9525"/>
            <a:r>
              <a:rPr spc="53" dirty="0">
                <a:solidFill>
                  <a:schemeClr val="tx1">
                    <a:lumMod val="50000"/>
                  </a:schemeClr>
                </a:solidFill>
                <a:latin typeface="Gill Sans MT"/>
                <a:cs typeface="Gill Sans MT"/>
              </a:rPr>
              <a:t>Ned</a:t>
            </a:r>
            <a:r>
              <a:rPr spc="11" dirty="0">
                <a:solidFill>
                  <a:schemeClr val="tx1">
                    <a:lumMod val="50000"/>
                  </a:schemeClr>
                </a:solidFill>
                <a:latin typeface="Times New Roman"/>
                <a:cs typeface="Times New Roman"/>
              </a:rPr>
              <a:t> </a:t>
            </a:r>
            <a:r>
              <a:rPr spc="64" dirty="0">
                <a:solidFill>
                  <a:schemeClr val="tx1">
                    <a:lumMod val="50000"/>
                  </a:schemeClr>
                </a:solidFill>
                <a:latin typeface="Gill Sans MT"/>
                <a:cs typeface="Gill Sans MT"/>
              </a:rPr>
              <a:t>Levine</a:t>
            </a:r>
            <a:r>
              <a:rPr spc="11" dirty="0">
                <a:solidFill>
                  <a:schemeClr val="tx1">
                    <a:lumMod val="50000"/>
                  </a:schemeClr>
                </a:solidFill>
                <a:latin typeface="Times New Roman"/>
                <a:cs typeface="Times New Roman"/>
              </a:rPr>
              <a:t> </a:t>
            </a:r>
            <a:r>
              <a:rPr dirty="0">
                <a:solidFill>
                  <a:schemeClr val="tx1">
                    <a:lumMod val="50000"/>
                  </a:schemeClr>
                </a:solidFill>
                <a:latin typeface="Gill Sans MT"/>
                <a:cs typeface="Gill Sans MT"/>
              </a:rPr>
              <a:t>&amp;</a:t>
            </a:r>
            <a:r>
              <a:rPr spc="15" dirty="0">
                <a:solidFill>
                  <a:schemeClr val="tx1">
                    <a:lumMod val="50000"/>
                  </a:schemeClr>
                </a:solidFill>
                <a:latin typeface="Times New Roman"/>
                <a:cs typeface="Times New Roman"/>
              </a:rPr>
              <a:t> </a:t>
            </a:r>
            <a:r>
              <a:rPr spc="68" dirty="0">
                <a:solidFill>
                  <a:schemeClr val="tx1">
                    <a:lumMod val="50000"/>
                  </a:schemeClr>
                </a:solidFill>
                <a:latin typeface="Gill Sans MT"/>
                <a:cs typeface="Gill Sans MT"/>
              </a:rPr>
              <a:t>Associates,</a:t>
            </a:r>
            <a:r>
              <a:rPr spc="8" dirty="0">
                <a:solidFill>
                  <a:schemeClr val="tx1">
                    <a:lumMod val="50000"/>
                  </a:schemeClr>
                </a:solidFill>
                <a:latin typeface="Times New Roman"/>
                <a:cs typeface="Times New Roman"/>
              </a:rPr>
              <a:t> </a:t>
            </a:r>
            <a:r>
              <a:rPr spc="53" dirty="0">
                <a:solidFill>
                  <a:schemeClr val="tx1">
                    <a:lumMod val="50000"/>
                  </a:schemeClr>
                </a:solidFill>
                <a:latin typeface="Gill Sans MT"/>
                <a:cs typeface="Gill Sans MT"/>
              </a:rPr>
              <a:t>USA</a:t>
            </a:r>
            <a:endParaRPr dirty="0">
              <a:solidFill>
                <a:schemeClr val="tx1">
                  <a:lumMod val="50000"/>
                </a:schemeClr>
              </a:solidFill>
              <a:latin typeface="Gill Sans MT"/>
              <a:cs typeface="Gill Sans MT"/>
            </a:endParaRPr>
          </a:p>
        </p:txBody>
      </p:sp>
      <p:sp>
        <p:nvSpPr>
          <p:cNvPr id="5" name="object 5"/>
          <p:cNvSpPr txBox="1"/>
          <p:nvPr/>
        </p:nvSpPr>
        <p:spPr>
          <a:xfrm>
            <a:off x="1296733" y="2947838"/>
            <a:ext cx="2271713" cy="632866"/>
          </a:xfrm>
          <a:prstGeom prst="rect">
            <a:avLst/>
          </a:prstGeom>
        </p:spPr>
        <p:txBody>
          <a:bodyPr vert="horz" wrap="square" lIns="0" tIns="9525" rIns="0" bIns="0" rtlCol="0">
            <a:spAutoFit/>
          </a:bodyPr>
          <a:lstStyle/>
          <a:p>
            <a:pPr marL="9525">
              <a:spcBef>
                <a:spcPts val="75"/>
              </a:spcBef>
            </a:pPr>
            <a:r>
              <a:rPr dirty="0">
                <a:solidFill>
                  <a:schemeClr val="tx1">
                    <a:lumMod val="50000"/>
                  </a:schemeClr>
                </a:solidFill>
                <a:latin typeface="Gill Sans MT"/>
                <a:cs typeface="Gill Sans MT"/>
              </a:rPr>
              <a:t>Omkar</a:t>
            </a:r>
            <a:r>
              <a:rPr spc="146" dirty="0">
                <a:solidFill>
                  <a:schemeClr val="tx1">
                    <a:lumMod val="50000"/>
                  </a:schemeClr>
                </a:solidFill>
                <a:latin typeface="Times New Roman"/>
                <a:cs typeface="Times New Roman"/>
              </a:rPr>
              <a:t> </a:t>
            </a:r>
            <a:r>
              <a:rPr dirty="0">
                <a:solidFill>
                  <a:schemeClr val="tx1">
                    <a:lumMod val="50000"/>
                  </a:schemeClr>
                </a:solidFill>
                <a:latin typeface="Gill Sans MT"/>
                <a:cs typeface="Gill Sans MT"/>
              </a:rPr>
              <a:t>Omkar</a:t>
            </a:r>
            <a:r>
              <a:rPr spc="139" dirty="0">
                <a:solidFill>
                  <a:schemeClr val="tx1">
                    <a:lumMod val="50000"/>
                  </a:schemeClr>
                </a:solidFill>
                <a:latin typeface="Times New Roman"/>
                <a:cs typeface="Times New Roman"/>
              </a:rPr>
              <a:t> </a:t>
            </a:r>
            <a:r>
              <a:rPr spc="60" dirty="0">
                <a:solidFill>
                  <a:schemeClr val="tx1">
                    <a:lumMod val="50000"/>
                  </a:schemeClr>
                </a:solidFill>
                <a:latin typeface="Gill Sans MT"/>
                <a:cs typeface="Gill Sans MT"/>
              </a:rPr>
              <a:t>Parishwad</a:t>
            </a:r>
            <a:endParaRPr dirty="0">
              <a:solidFill>
                <a:schemeClr val="tx1">
                  <a:lumMod val="50000"/>
                </a:schemeClr>
              </a:solidFill>
              <a:latin typeface="Gill Sans MT"/>
              <a:cs typeface="Gill Sans MT"/>
            </a:endParaRPr>
          </a:p>
          <a:p>
            <a:pPr marL="9525"/>
            <a:r>
              <a:rPr spc="60" dirty="0">
                <a:solidFill>
                  <a:schemeClr val="tx1">
                    <a:lumMod val="50000"/>
                  </a:schemeClr>
                </a:solidFill>
                <a:latin typeface="Gill Sans MT"/>
                <a:cs typeface="Gill Sans MT"/>
              </a:rPr>
              <a:t>Chalmers</a:t>
            </a:r>
            <a:r>
              <a:rPr spc="23" dirty="0">
                <a:solidFill>
                  <a:schemeClr val="tx1">
                    <a:lumMod val="50000"/>
                  </a:schemeClr>
                </a:solidFill>
                <a:latin typeface="Times New Roman"/>
                <a:cs typeface="Times New Roman"/>
              </a:rPr>
              <a:t> </a:t>
            </a:r>
            <a:r>
              <a:rPr spc="45" dirty="0">
                <a:solidFill>
                  <a:schemeClr val="tx1">
                    <a:lumMod val="50000"/>
                  </a:schemeClr>
                </a:solidFill>
                <a:latin typeface="Gill Sans MT"/>
                <a:cs typeface="Gill Sans MT"/>
              </a:rPr>
              <a:t>University,</a:t>
            </a:r>
            <a:r>
              <a:rPr spc="4" dirty="0">
                <a:solidFill>
                  <a:schemeClr val="tx1">
                    <a:lumMod val="50000"/>
                  </a:schemeClr>
                </a:solidFill>
                <a:latin typeface="Times New Roman"/>
                <a:cs typeface="Times New Roman"/>
              </a:rPr>
              <a:t> </a:t>
            </a:r>
            <a:r>
              <a:rPr spc="98" dirty="0">
                <a:solidFill>
                  <a:schemeClr val="tx1">
                    <a:lumMod val="50000"/>
                  </a:schemeClr>
                </a:solidFill>
                <a:latin typeface="Gill Sans MT"/>
                <a:cs typeface="Gill Sans MT"/>
              </a:rPr>
              <a:t>Sweden</a:t>
            </a:r>
            <a:endParaRPr lang="sv-SE" spc="98" dirty="0">
              <a:solidFill>
                <a:schemeClr val="tx1">
                  <a:lumMod val="50000"/>
                </a:schemeClr>
              </a:solidFill>
              <a:latin typeface="Gill Sans MT"/>
              <a:cs typeface="Gill Sans MT"/>
            </a:endParaRPr>
          </a:p>
          <a:p>
            <a:pPr marL="9525"/>
            <a:r>
              <a:rPr lang="en-US" dirty="0">
                <a:solidFill>
                  <a:schemeClr val="tx1">
                    <a:lumMod val="50000"/>
                  </a:schemeClr>
                </a:solidFill>
                <a:latin typeface="Gill Sans MT"/>
                <a:cs typeface="Gill Sans MT"/>
                <a:hlinkClick r:id="rId3"/>
              </a:rPr>
              <a:t>omkarp@chalmers.se</a:t>
            </a:r>
            <a:r>
              <a:rPr lang="en-US" dirty="0">
                <a:solidFill>
                  <a:schemeClr val="tx1">
                    <a:lumMod val="50000"/>
                  </a:schemeClr>
                </a:solidFill>
                <a:latin typeface="Gill Sans MT"/>
                <a:cs typeface="Gill Sans MT"/>
              </a:rPr>
              <a:t> </a:t>
            </a:r>
            <a:endParaRPr dirty="0">
              <a:solidFill>
                <a:schemeClr val="tx1">
                  <a:lumMod val="50000"/>
                </a:schemeClr>
              </a:solidFill>
              <a:latin typeface="Gill Sans MT"/>
              <a:cs typeface="Gill Sans MT"/>
            </a:endParaRPr>
          </a:p>
        </p:txBody>
      </p:sp>
      <p:sp>
        <p:nvSpPr>
          <p:cNvPr id="6" name="object 6"/>
          <p:cNvSpPr txBox="1"/>
          <p:nvPr/>
        </p:nvSpPr>
        <p:spPr>
          <a:xfrm>
            <a:off x="1296733" y="1893762"/>
            <a:ext cx="3353753" cy="425116"/>
          </a:xfrm>
          <a:prstGeom prst="rect">
            <a:avLst/>
          </a:prstGeom>
        </p:spPr>
        <p:txBody>
          <a:bodyPr vert="horz" wrap="square" lIns="0" tIns="9525" rIns="0" bIns="0" rtlCol="0">
            <a:spAutoFit/>
          </a:bodyPr>
          <a:lstStyle/>
          <a:p>
            <a:pPr marL="9525">
              <a:spcBef>
                <a:spcPts val="75"/>
              </a:spcBef>
            </a:pPr>
            <a:r>
              <a:rPr spc="79" dirty="0">
                <a:solidFill>
                  <a:schemeClr val="tx1">
                    <a:lumMod val="50000"/>
                  </a:schemeClr>
                </a:solidFill>
                <a:latin typeface="Gill Sans MT"/>
                <a:cs typeface="Gill Sans MT"/>
              </a:rPr>
              <a:t>Vania</a:t>
            </a:r>
            <a:r>
              <a:rPr spc="-4" dirty="0">
                <a:solidFill>
                  <a:schemeClr val="tx1">
                    <a:lumMod val="50000"/>
                  </a:schemeClr>
                </a:solidFill>
                <a:latin typeface="Times New Roman"/>
                <a:cs typeface="Times New Roman"/>
              </a:rPr>
              <a:t> </a:t>
            </a:r>
            <a:r>
              <a:rPr spc="71" dirty="0">
                <a:solidFill>
                  <a:schemeClr val="tx1">
                    <a:lumMod val="50000"/>
                  </a:schemeClr>
                </a:solidFill>
                <a:latin typeface="Gill Sans MT"/>
                <a:cs typeface="Gill Sans MT"/>
              </a:rPr>
              <a:t>Ceccato</a:t>
            </a:r>
            <a:endParaRPr dirty="0">
              <a:solidFill>
                <a:schemeClr val="tx1">
                  <a:lumMod val="50000"/>
                </a:schemeClr>
              </a:solidFill>
              <a:latin typeface="Gill Sans MT"/>
              <a:cs typeface="Gill Sans MT"/>
            </a:endParaRPr>
          </a:p>
          <a:p>
            <a:pPr marL="9525" marR="3810"/>
            <a:r>
              <a:rPr spc="-26" dirty="0">
                <a:solidFill>
                  <a:schemeClr val="tx1">
                    <a:lumMod val="50000"/>
                  </a:schemeClr>
                </a:solidFill>
                <a:latin typeface="Gill Sans MT"/>
                <a:cs typeface="Gill Sans MT"/>
              </a:rPr>
              <a:t>KTH</a:t>
            </a:r>
            <a:r>
              <a:rPr spc="-8" dirty="0">
                <a:solidFill>
                  <a:schemeClr val="tx1">
                    <a:lumMod val="50000"/>
                  </a:schemeClr>
                </a:solidFill>
                <a:latin typeface="Times New Roman"/>
                <a:cs typeface="Times New Roman"/>
              </a:rPr>
              <a:t> </a:t>
            </a:r>
            <a:r>
              <a:rPr spc="53" dirty="0">
                <a:solidFill>
                  <a:schemeClr val="tx1">
                    <a:lumMod val="50000"/>
                  </a:schemeClr>
                </a:solidFill>
                <a:latin typeface="Gill Sans MT"/>
                <a:cs typeface="Gill Sans MT"/>
              </a:rPr>
              <a:t>Royal</a:t>
            </a:r>
            <a:r>
              <a:rPr spc="-4" dirty="0">
                <a:solidFill>
                  <a:schemeClr val="tx1">
                    <a:lumMod val="50000"/>
                  </a:schemeClr>
                </a:solidFill>
                <a:latin typeface="Times New Roman"/>
                <a:cs typeface="Times New Roman"/>
              </a:rPr>
              <a:t> </a:t>
            </a:r>
            <a:r>
              <a:rPr spc="60" dirty="0">
                <a:solidFill>
                  <a:schemeClr val="tx1">
                    <a:lumMod val="50000"/>
                  </a:schemeClr>
                </a:solidFill>
                <a:latin typeface="Gill Sans MT"/>
                <a:cs typeface="Gill Sans MT"/>
              </a:rPr>
              <a:t>Institute</a:t>
            </a:r>
            <a:r>
              <a:rPr spc="64" dirty="0">
                <a:solidFill>
                  <a:schemeClr val="tx1">
                    <a:lumMod val="50000"/>
                  </a:schemeClr>
                </a:solidFill>
                <a:latin typeface="Gill Sans MT"/>
                <a:cs typeface="Gill Sans MT"/>
              </a:rPr>
              <a:t>,</a:t>
            </a:r>
            <a:r>
              <a:rPr spc="4" dirty="0">
                <a:solidFill>
                  <a:schemeClr val="tx1">
                    <a:lumMod val="50000"/>
                  </a:schemeClr>
                </a:solidFill>
                <a:latin typeface="Times New Roman"/>
                <a:cs typeface="Times New Roman"/>
              </a:rPr>
              <a:t> </a:t>
            </a:r>
            <a:r>
              <a:rPr spc="94" dirty="0">
                <a:solidFill>
                  <a:schemeClr val="tx1">
                    <a:lumMod val="50000"/>
                  </a:schemeClr>
                </a:solidFill>
                <a:latin typeface="Gill Sans MT"/>
                <a:cs typeface="Gill Sans MT"/>
              </a:rPr>
              <a:t>Sweden</a:t>
            </a:r>
            <a:endParaRPr dirty="0">
              <a:solidFill>
                <a:schemeClr val="tx1">
                  <a:lumMod val="50000"/>
                </a:schemeClr>
              </a:solidFill>
              <a:latin typeface="Gill Sans MT"/>
              <a:cs typeface="Gill Sans MT"/>
            </a:endParaRPr>
          </a:p>
        </p:txBody>
      </p:sp>
      <p:pic>
        <p:nvPicPr>
          <p:cNvPr id="7" name="object 7"/>
          <p:cNvPicPr/>
          <p:nvPr/>
        </p:nvPicPr>
        <p:blipFill>
          <a:blip r:embed="rId4" cstate="print"/>
          <a:stretch>
            <a:fillRect/>
          </a:stretch>
        </p:blipFill>
        <p:spPr>
          <a:xfrm>
            <a:off x="392051" y="2747774"/>
            <a:ext cx="736089" cy="825244"/>
          </a:xfrm>
          <a:prstGeom prst="rect">
            <a:avLst/>
          </a:prstGeom>
        </p:spPr>
      </p:pic>
      <p:pic>
        <p:nvPicPr>
          <p:cNvPr id="8" name="object 8"/>
          <p:cNvPicPr/>
          <p:nvPr/>
        </p:nvPicPr>
        <p:blipFill>
          <a:blip r:embed="rId5" cstate="print"/>
          <a:stretch>
            <a:fillRect/>
          </a:stretch>
        </p:blipFill>
        <p:spPr>
          <a:xfrm>
            <a:off x="392051" y="1724788"/>
            <a:ext cx="761236" cy="824102"/>
          </a:xfrm>
          <a:prstGeom prst="rect">
            <a:avLst/>
          </a:prstGeom>
        </p:spPr>
      </p:pic>
      <p:pic>
        <p:nvPicPr>
          <p:cNvPr id="9" name="object 9"/>
          <p:cNvPicPr/>
          <p:nvPr/>
        </p:nvPicPr>
        <p:blipFill>
          <a:blip r:embed="rId6" cstate="print"/>
          <a:stretch>
            <a:fillRect/>
          </a:stretch>
        </p:blipFill>
        <p:spPr>
          <a:xfrm>
            <a:off x="4302063" y="1314700"/>
            <a:ext cx="4515422" cy="3240977"/>
          </a:xfrm>
          <a:prstGeom prst="rect">
            <a:avLst/>
          </a:prstGeom>
        </p:spPr>
      </p:pic>
      <p:sp>
        <p:nvSpPr>
          <p:cNvPr id="11" name="TextBox 10">
            <a:extLst>
              <a:ext uri="{FF2B5EF4-FFF2-40B4-BE49-F238E27FC236}">
                <a16:creationId xmlns:a16="http://schemas.microsoft.com/office/drawing/2014/main" id="{795484CE-A2FC-39FA-41B7-5664056F0733}"/>
              </a:ext>
            </a:extLst>
          </p:cNvPr>
          <p:cNvSpPr txBox="1"/>
          <p:nvPr/>
        </p:nvSpPr>
        <p:spPr>
          <a:xfrm>
            <a:off x="4572000" y="4555677"/>
            <a:ext cx="3832860" cy="300082"/>
          </a:xfrm>
          <a:prstGeom prst="rect">
            <a:avLst/>
          </a:prstGeom>
          <a:noFill/>
        </p:spPr>
        <p:txBody>
          <a:bodyPr wrap="square">
            <a:spAutoFit/>
          </a:bodyPr>
          <a:lstStyle/>
          <a:p>
            <a:r>
              <a:rPr lang="en-US" b="0" i="0" u="none" strike="noStrike" dirty="0">
                <a:solidFill>
                  <a:srgbClr val="0272B1"/>
                </a:solidFill>
                <a:effectLst/>
                <a:latin typeface="ElsevierSans"/>
                <a:hlinkClick r:id="rId7" tooltip="Persistent link using digital object identifier"/>
              </a:rPr>
              <a:t>https://doi.org/10.1016/j.cities.2023.104456</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EE3BD3-B067-B06C-DA21-D40356DA86AD}"/>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B33A84EB-E54D-A3C6-094E-ACA729084D0B}"/>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53D447AA-85FC-E775-FDD9-BA7332D8F303}"/>
              </a:ext>
            </a:extLst>
          </p:cNvPr>
          <p:cNvSpPr>
            <a:spLocks noGrp="1"/>
          </p:cNvSpPr>
          <p:nvPr>
            <p:ph type="sldNum" sz="quarter" idx="12"/>
          </p:nvPr>
        </p:nvSpPr>
        <p:spPr/>
        <p:txBody>
          <a:bodyPr/>
          <a:lstStyle/>
          <a:p>
            <a:fld id="{344E8EA3-C3DD-5544-8A1C-EA00A1673D37}" type="slidenum">
              <a:rPr lang="sv-SE" smtClean="0"/>
              <a:pPr/>
              <a:t>3</a:t>
            </a:fld>
            <a:endParaRPr lang="sv-SE"/>
          </a:p>
        </p:txBody>
      </p:sp>
      <p:grpSp>
        <p:nvGrpSpPr>
          <p:cNvPr id="73" name="Group 72">
            <a:extLst>
              <a:ext uri="{FF2B5EF4-FFF2-40B4-BE49-F238E27FC236}">
                <a16:creationId xmlns:a16="http://schemas.microsoft.com/office/drawing/2014/main" id="{407D7AB2-9C0A-55E0-73EA-83384479B6BA}"/>
              </a:ext>
            </a:extLst>
          </p:cNvPr>
          <p:cNvGrpSpPr/>
          <p:nvPr/>
        </p:nvGrpSpPr>
        <p:grpSpPr>
          <a:xfrm>
            <a:off x="301754" y="1631004"/>
            <a:ext cx="8474011" cy="3209114"/>
            <a:chOff x="141734" y="2060575"/>
            <a:chExt cx="11398792" cy="4316730"/>
          </a:xfrm>
        </p:grpSpPr>
        <p:pic>
          <p:nvPicPr>
            <p:cNvPr id="42" name="object 2">
              <a:extLst>
                <a:ext uri="{FF2B5EF4-FFF2-40B4-BE49-F238E27FC236}">
                  <a16:creationId xmlns:a16="http://schemas.microsoft.com/office/drawing/2014/main" id="{410A4E2D-93F6-FC30-4AA7-8C71CC19B39D}"/>
                </a:ext>
              </a:extLst>
            </p:cNvPr>
            <p:cNvPicPr/>
            <p:nvPr/>
          </p:nvPicPr>
          <p:blipFill>
            <a:blip r:embed="rId2" cstate="print"/>
            <a:stretch>
              <a:fillRect/>
            </a:stretch>
          </p:blipFill>
          <p:spPr>
            <a:xfrm>
              <a:off x="3252663" y="4301318"/>
              <a:ext cx="992916" cy="911753"/>
            </a:xfrm>
            <a:prstGeom prst="rect">
              <a:avLst/>
            </a:prstGeom>
          </p:spPr>
        </p:pic>
        <p:pic>
          <p:nvPicPr>
            <p:cNvPr id="43" name="object 3">
              <a:extLst>
                <a:ext uri="{FF2B5EF4-FFF2-40B4-BE49-F238E27FC236}">
                  <a16:creationId xmlns:a16="http://schemas.microsoft.com/office/drawing/2014/main" id="{05387C4C-3CC3-B085-9A9D-773BD1E4F58B}"/>
                </a:ext>
              </a:extLst>
            </p:cNvPr>
            <p:cNvPicPr/>
            <p:nvPr/>
          </p:nvPicPr>
          <p:blipFill>
            <a:blip r:embed="rId3" cstate="print"/>
            <a:stretch>
              <a:fillRect/>
            </a:stretch>
          </p:blipFill>
          <p:spPr>
            <a:xfrm>
              <a:off x="5839935" y="2542413"/>
              <a:ext cx="775299" cy="781049"/>
            </a:xfrm>
            <a:prstGeom prst="rect">
              <a:avLst/>
            </a:prstGeom>
          </p:spPr>
        </p:pic>
        <p:pic>
          <p:nvPicPr>
            <p:cNvPr id="44" name="object 4">
              <a:extLst>
                <a:ext uri="{FF2B5EF4-FFF2-40B4-BE49-F238E27FC236}">
                  <a16:creationId xmlns:a16="http://schemas.microsoft.com/office/drawing/2014/main" id="{D24458BC-EAEE-8AD8-587F-CE1E44A500A2}"/>
                </a:ext>
              </a:extLst>
            </p:cNvPr>
            <p:cNvPicPr/>
            <p:nvPr/>
          </p:nvPicPr>
          <p:blipFill>
            <a:blip r:embed="rId4" cstate="print"/>
            <a:stretch>
              <a:fillRect/>
            </a:stretch>
          </p:blipFill>
          <p:spPr>
            <a:xfrm>
              <a:off x="7247186" y="3940666"/>
              <a:ext cx="759572" cy="646573"/>
            </a:xfrm>
            <a:prstGeom prst="rect">
              <a:avLst/>
            </a:prstGeom>
          </p:spPr>
        </p:pic>
        <p:pic>
          <p:nvPicPr>
            <p:cNvPr id="45" name="object 5">
              <a:extLst>
                <a:ext uri="{FF2B5EF4-FFF2-40B4-BE49-F238E27FC236}">
                  <a16:creationId xmlns:a16="http://schemas.microsoft.com/office/drawing/2014/main" id="{46F96743-6412-E0D7-7B38-0FD9E384BBAF}"/>
                </a:ext>
              </a:extLst>
            </p:cNvPr>
            <p:cNvPicPr/>
            <p:nvPr/>
          </p:nvPicPr>
          <p:blipFill>
            <a:blip r:embed="rId5" cstate="print"/>
            <a:stretch>
              <a:fillRect/>
            </a:stretch>
          </p:blipFill>
          <p:spPr>
            <a:xfrm>
              <a:off x="8670165" y="4374105"/>
              <a:ext cx="665807" cy="887643"/>
            </a:xfrm>
            <a:prstGeom prst="rect">
              <a:avLst/>
            </a:prstGeom>
          </p:spPr>
        </p:pic>
        <p:pic>
          <p:nvPicPr>
            <p:cNvPr id="46" name="object 6">
              <a:extLst>
                <a:ext uri="{FF2B5EF4-FFF2-40B4-BE49-F238E27FC236}">
                  <a16:creationId xmlns:a16="http://schemas.microsoft.com/office/drawing/2014/main" id="{107A723A-098C-3D96-B98F-C4DBA0FF0C99}"/>
                </a:ext>
              </a:extLst>
            </p:cNvPr>
            <p:cNvPicPr/>
            <p:nvPr/>
          </p:nvPicPr>
          <p:blipFill>
            <a:blip r:embed="rId6" cstate="print"/>
            <a:stretch>
              <a:fillRect/>
            </a:stretch>
          </p:blipFill>
          <p:spPr>
            <a:xfrm>
              <a:off x="7312602" y="5028152"/>
              <a:ext cx="765220" cy="736172"/>
            </a:xfrm>
            <a:prstGeom prst="rect">
              <a:avLst/>
            </a:prstGeom>
          </p:spPr>
        </p:pic>
        <p:pic>
          <p:nvPicPr>
            <p:cNvPr id="47" name="object 7">
              <a:extLst>
                <a:ext uri="{FF2B5EF4-FFF2-40B4-BE49-F238E27FC236}">
                  <a16:creationId xmlns:a16="http://schemas.microsoft.com/office/drawing/2014/main" id="{E20C11AF-D929-D6E6-D5EA-76267034E2E9}"/>
                </a:ext>
              </a:extLst>
            </p:cNvPr>
            <p:cNvPicPr/>
            <p:nvPr/>
          </p:nvPicPr>
          <p:blipFill>
            <a:blip r:embed="rId7" cstate="print"/>
            <a:stretch>
              <a:fillRect/>
            </a:stretch>
          </p:blipFill>
          <p:spPr>
            <a:xfrm>
              <a:off x="5882521" y="4640143"/>
              <a:ext cx="549158" cy="876515"/>
            </a:xfrm>
            <a:prstGeom prst="rect">
              <a:avLst/>
            </a:prstGeom>
          </p:spPr>
        </p:pic>
        <p:pic>
          <p:nvPicPr>
            <p:cNvPr id="48" name="object 8">
              <a:extLst>
                <a:ext uri="{FF2B5EF4-FFF2-40B4-BE49-F238E27FC236}">
                  <a16:creationId xmlns:a16="http://schemas.microsoft.com/office/drawing/2014/main" id="{6F087099-FF35-A437-4FB6-FC54D8FBB15B}"/>
                </a:ext>
              </a:extLst>
            </p:cNvPr>
            <p:cNvPicPr/>
            <p:nvPr/>
          </p:nvPicPr>
          <p:blipFill>
            <a:blip r:embed="rId8" cstate="print"/>
            <a:stretch>
              <a:fillRect/>
            </a:stretch>
          </p:blipFill>
          <p:spPr>
            <a:xfrm>
              <a:off x="5791497" y="5745526"/>
              <a:ext cx="643982" cy="631779"/>
            </a:xfrm>
            <a:prstGeom prst="rect">
              <a:avLst/>
            </a:prstGeom>
          </p:spPr>
        </p:pic>
        <p:pic>
          <p:nvPicPr>
            <p:cNvPr id="49" name="object 9">
              <a:extLst>
                <a:ext uri="{FF2B5EF4-FFF2-40B4-BE49-F238E27FC236}">
                  <a16:creationId xmlns:a16="http://schemas.microsoft.com/office/drawing/2014/main" id="{8FB1B3B3-93B0-3D80-9B01-D1EC68D3F0EF}"/>
                </a:ext>
              </a:extLst>
            </p:cNvPr>
            <p:cNvPicPr/>
            <p:nvPr/>
          </p:nvPicPr>
          <p:blipFill>
            <a:blip r:embed="rId9" cstate="print"/>
            <a:stretch>
              <a:fillRect/>
            </a:stretch>
          </p:blipFill>
          <p:spPr>
            <a:xfrm>
              <a:off x="1366398" y="4794142"/>
              <a:ext cx="882579" cy="565998"/>
            </a:xfrm>
            <a:prstGeom prst="rect">
              <a:avLst/>
            </a:prstGeom>
          </p:spPr>
        </p:pic>
        <p:sp>
          <p:nvSpPr>
            <p:cNvPr id="50" name="object 10">
              <a:extLst>
                <a:ext uri="{FF2B5EF4-FFF2-40B4-BE49-F238E27FC236}">
                  <a16:creationId xmlns:a16="http://schemas.microsoft.com/office/drawing/2014/main" id="{0E13E144-4D72-1EC6-F999-B884FA065B73}"/>
                </a:ext>
              </a:extLst>
            </p:cNvPr>
            <p:cNvSpPr/>
            <p:nvPr/>
          </p:nvSpPr>
          <p:spPr>
            <a:xfrm>
              <a:off x="2593848" y="4992623"/>
              <a:ext cx="411480" cy="375285"/>
            </a:xfrm>
            <a:custGeom>
              <a:avLst/>
              <a:gdLst/>
              <a:ahLst/>
              <a:cxnLst/>
              <a:rect l="l" t="t" r="r" b="b"/>
              <a:pathLst>
                <a:path w="411480" h="375285">
                  <a:moveTo>
                    <a:pt x="224028" y="0"/>
                  </a:moveTo>
                  <a:lnTo>
                    <a:pt x="224028" y="93726"/>
                  </a:lnTo>
                  <a:lnTo>
                    <a:pt x="0" y="93726"/>
                  </a:lnTo>
                  <a:lnTo>
                    <a:pt x="0" y="281178"/>
                  </a:lnTo>
                  <a:lnTo>
                    <a:pt x="224028" y="281178"/>
                  </a:lnTo>
                  <a:lnTo>
                    <a:pt x="224028" y="374904"/>
                  </a:lnTo>
                  <a:lnTo>
                    <a:pt x="411480" y="187452"/>
                  </a:lnTo>
                  <a:lnTo>
                    <a:pt x="224028" y="0"/>
                  </a:lnTo>
                  <a:close/>
                </a:path>
              </a:pathLst>
            </a:custGeom>
            <a:solidFill>
              <a:srgbClr val="000000"/>
            </a:solidFill>
          </p:spPr>
          <p:txBody>
            <a:bodyPr wrap="square" lIns="0" tIns="0" rIns="0" bIns="0" rtlCol="0"/>
            <a:lstStyle/>
            <a:p>
              <a:endParaRPr/>
            </a:p>
          </p:txBody>
        </p:sp>
        <p:sp>
          <p:nvSpPr>
            <p:cNvPr id="51" name="object 11">
              <a:extLst>
                <a:ext uri="{FF2B5EF4-FFF2-40B4-BE49-F238E27FC236}">
                  <a16:creationId xmlns:a16="http://schemas.microsoft.com/office/drawing/2014/main" id="{A8C2B2DA-1FBD-9FF6-81F5-FD9444A9DAEA}"/>
                </a:ext>
              </a:extLst>
            </p:cNvPr>
            <p:cNvSpPr/>
            <p:nvPr/>
          </p:nvSpPr>
          <p:spPr>
            <a:xfrm>
              <a:off x="6716268" y="4835652"/>
              <a:ext cx="411480" cy="330835"/>
            </a:xfrm>
            <a:custGeom>
              <a:avLst/>
              <a:gdLst/>
              <a:ahLst/>
              <a:cxnLst/>
              <a:rect l="l" t="t" r="r" b="b"/>
              <a:pathLst>
                <a:path w="411479" h="330835">
                  <a:moveTo>
                    <a:pt x="246126" y="0"/>
                  </a:moveTo>
                  <a:lnTo>
                    <a:pt x="246126" y="69469"/>
                  </a:lnTo>
                  <a:lnTo>
                    <a:pt x="0" y="69469"/>
                  </a:lnTo>
                  <a:lnTo>
                    <a:pt x="0" y="261239"/>
                  </a:lnTo>
                  <a:lnTo>
                    <a:pt x="246126" y="261239"/>
                  </a:lnTo>
                  <a:lnTo>
                    <a:pt x="246126" y="330708"/>
                  </a:lnTo>
                  <a:lnTo>
                    <a:pt x="411480" y="165354"/>
                  </a:lnTo>
                  <a:lnTo>
                    <a:pt x="246126" y="0"/>
                  </a:lnTo>
                  <a:close/>
                </a:path>
              </a:pathLst>
            </a:custGeom>
            <a:solidFill>
              <a:srgbClr val="000000"/>
            </a:solidFill>
          </p:spPr>
          <p:txBody>
            <a:bodyPr wrap="square" lIns="0" tIns="0" rIns="0" bIns="0" rtlCol="0"/>
            <a:lstStyle/>
            <a:p>
              <a:endParaRPr/>
            </a:p>
          </p:txBody>
        </p:sp>
        <p:pic>
          <p:nvPicPr>
            <p:cNvPr id="52" name="object 12">
              <a:extLst>
                <a:ext uri="{FF2B5EF4-FFF2-40B4-BE49-F238E27FC236}">
                  <a16:creationId xmlns:a16="http://schemas.microsoft.com/office/drawing/2014/main" id="{8F6A9085-2BC7-F0DB-57F3-F9E79AEA9DDA}"/>
                </a:ext>
              </a:extLst>
            </p:cNvPr>
            <p:cNvPicPr/>
            <p:nvPr/>
          </p:nvPicPr>
          <p:blipFill>
            <a:blip r:embed="rId10" cstate="print"/>
            <a:stretch>
              <a:fillRect/>
            </a:stretch>
          </p:blipFill>
          <p:spPr>
            <a:xfrm>
              <a:off x="10087356" y="4052317"/>
              <a:ext cx="1333499" cy="1228342"/>
            </a:xfrm>
            <a:prstGeom prst="rect">
              <a:avLst/>
            </a:prstGeom>
          </p:spPr>
        </p:pic>
        <p:sp>
          <p:nvSpPr>
            <p:cNvPr id="53" name="object 13">
              <a:extLst>
                <a:ext uri="{FF2B5EF4-FFF2-40B4-BE49-F238E27FC236}">
                  <a16:creationId xmlns:a16="http://schemas.microsoft.com/office/drawing/2014/main" id="{5638CA18-821E-8815-397D-3E7CD51EFBE8}"/>
                </a:ext>
              </a:extLst>
            </p:cNvPr>
            <p:cNvSpPr/>
            <p:nvPr/>
          </p:nvSpPr>
          <p:spPr>
            <a:xfrm>
              <a:off x="9582911" y="4869179"/>
              <a:ext cx="411480" cy="330835"/>
            </a:xfrm>
            <a:custGeom>
              <a:avLst/>
              <a:gdLst/>
              <a:ahLst/>
              <a:cxnLst/>
              <a:rect l="l" t="t" r="r" b="b"/>
              <a:pathLst>
                <a:path w="411479" h="330835">
                  <a:moveTo>
                    <a:pt x="246126" y="0"/>
                  </a:moveTo>
                  <a:lnTo>
                    <a:pt x="246126" y="69469"/>
                  </a:lnTo>
                  <a:lnTo>
                    <a:pt x="0" y="69469"/>
                  </a:lnTo>
                  <a:lnTo>
                    <a:pt x="0" y="261239"/>
                  </a:lnTo>
                  <a:lnTo>
                    <a:pt x="246126" y="261239"/>
                  </a:lnTo>
                  <a:lnTo>
                    <a:pt x="246126" y="330708"/>
                  </a:lnTo>
                  <a:lnTo>
                    <a:pt x="411480" y="165354"/>
                  </a:lnTo>
                  <a:lnTo>
                    <a:pt x="246126" y="0"/>
                  </a:lnTo>
                  <a:close/>
                </a:path>
              </a:pathLst>
            </a:custGeom>
            <a:solidFill>
              <a:srgbClr val="000000"/>
            </a:solidFill>
          </p:spPr>
          <p:txBody>
            <a:bodyPr wrap="square" lIns="0" tIns="0" rIns="0" bIns="0" rtlCol="0"/>
            <a:lstStyle/>
            <a:p>
              <a:endParaRPr/>
            </a:p>
          </p:txBody>
        </p:sp>
        <p:sp>
          <p:nvSpPr>
            <p:cNvPr id="54" name="object 14">
              <a:extLst>
                <a:ext uri="{FF2B5EF4-FFF2-40B4-BE49-F238E27FC236}">
                  <a16:creationId xmlns:a16="http://schemas.microsoft.com/office/drawing/2014/main" id="{7891FA71-6280-667F-38F0-28F120496432}"/>
                </a:ext>
              </a:extLst>
            </p:cNvPr>
            <p:cNvSpPr/>
            <p:nvPr/>
          </p:nvSpPr>
          <p:spPr>
            <a:xfrm>
              <a:off x="8115300" y="4869179"/>
              <a:ext cx="411480" cy="330835"/>
            </a:xfrm>
            <a:custGeom>
              <a:avLst/>
              <a:gdLst/>
              <a:ahLst/>
              <a:cxnLst/>
              <a:rect l="l" t="t" r="r" b="b"/>
              <a:pathLst>
                <a:path w="411479" h="330835">
                  <a:moveTo>
                    <a:pt x="246126" y="0"/>
                  </a:moveTo>
                  <a:lnTo>
                    <a:pt x="246126" y="69469"/>
                  </a:lnTo>
                  <a:lnTo>
                    <a:pt x="0" y="69469"/>
                  </a:lnTo>
                  <a:lnTo>
                    <a:pt x="0" y="261239"/>
                  </a:lnTo>
                  <a:lnTo>
                    <a:pt x="246126" y="261239"/>
                  </a:lnTo>
                  <a:lnTo>
                    <a:pt x="246126" y="330708"/>
                  </a:lnTo>
                  <a:lnTo>
                    <a:pt x="411480" y="165354"/>
                  </a:lnTo>
                  <a:lnTo>
                    <a:pt x="246126" y="0"/>
                  </a:lnTo>
                  <a:close/>
                </a:path>
              </a:pathLst>
            </a:custGeom>
            <a:solidFill>
              <a:srgbClr val="000000"/>
            </a:solidFill>
          </p:spPr>
          <p:txBody>
            <a:bodyPr wrap="square" lIns="0" tIns="0" rIns="0" bIns="0" rtlCol="0"/>
            <a:lstStyle/>
            <a:p>
              <a:endParaRPr/>
            </a:p>
          </p:txBody>
        </p:sp>
        <p:sp>
          <p:nvSpPr>
            <p:cNvPr id="55" name="object 17">
              <a:extLst>
                <a:ext uri="{FF2B5EF4-FFF2-40B4-BE49-F238E27FC236}">
                  <a16:creationId xmlns:a16="http://schemas.microsoft.com/office/drawing/2014/main" id="{F4E6D298-63E6-21F4-DFC3-4D304654DECD}"/>
                </a:ext>
              </a:extLst>
            </p:cNvPr>
            <p:cNvSpPr txBox="1"/>
            <p:nvPr/>
          </p:nvSpPr>
          <p:spPr>
            <a:xfrm>
              <a:off x="251260" y="2060575"/>
              <a:ext cx="1394003" cy="348454"/>
            </a:xfrm>
            <a:prstGeom prst="rect">
              <a:avLst/>
            </a:prstGeom>
          </p:spPr>
          <p:txBody>
            <a:bodyPr vert="horz" wrap="square" lIns="0" tIns="12700" rIns="0" bIns="0" rtlCol="0">
              <a:spAutoFit/>
            </a:bodyPr>
            <a:lstStyle/>
            <a:p>
              <a:pPr marL="12700">
                <a:lnSpc>
                  <a:spcPct val="100000"/>
                </a:lnSpc>
                <a:spcBef>
                  <a:spcPts val="100"/>
                </a:spcBef>
              </a:pPr>
              <a:r>
                <a:rPr lang="en-US" sz="1600" b="1" spc="-25" dirty="0">
                  <a:solidFill>
                    <a:schemeClr val="tx1">
                      <a:lumMod val="50000"/>
                    </a:schemeClr>
                  </a:solidFill>
                  <a:latin typeface="Trebuchet MS"/>
                  <a:cs typeface="Trebuchet MS"/>
                </a:rPr>
                <a:t>Littering</a:t>
              </a:r>
              <a:endParaRPr lang="en-US" sz="1600" dirty="0">
                <a:solidFill>
                  <a:schemeClr val="tx1">
                    <a:lumMod val="50000"/>
                  </a:schemeClr>
                </a:solidFill>
                <a:latin typeface="Trebuchet MS"/>
                <a:cs typeface="Trebuchet MS"/>
              </a:endParaRPr>
            </a:p>
          </p:txBody>
        </p:sp>
        <p:sp>
          <p:nvSpPr>
            <p:cNvPr id="56" name="object 18">
              <a:extLst>
                <a:ext uri="{FF2B5EF4-FFF2-40B4-BE49-F238E27FC236}">
                  <a16:creationId xmlns:a16="http://schemas.microsoft.com/office/drawing/2014/main" id="{070F02B0-CDE8-7729-6F5E-242C8451C0EE}"/>
                </a:ext>
              </a:extLst>
            </p:cNvPr>
            <p:cNvSpPr txBox="1"/>
            <p:nvPr/>
          </p:nvSpPr>
          <p:spPr>
            <a:xfrm>
              <a:off x="5263563" y="2094736"/>
              <a:ext cx="1634700" cy="348454"/>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chemeClr val="tx1">
                      <a:lumMod val="50000"/>
                    </a:schemeClr>
                  </a:solidFill>
                  <a:latin typeface="Trebuchet MS"/>
                  <a:cs typeface="Trebuchet MS"/>
                </a:rPr>
                <a:t>Reporting</a:t>
              </a:r>
              <a:endParaRPr lang="en-US" sz="1600" dirty="0">
                <a:solidFill>
                  <a:schemeClr val="tx1">
                    <a:lumMod val="50000"/>
                  </a:schemeClr>
                </a:solidFill>
                <a:latin typeface="Trebuchet MS"/>
                <a:cs typeface="Trebuchet MS"/>
              </a:endParaRPr>
            </a:p>
          </p:txBody>
        </p:sp>
        <p:sp>
          <p:nvSpPr>
            <p:cNvPr id="57" name="object 19">
              <a:extLst>
                <a:ext uri="{FF2B5EF4-FFF2-40B4-BE49-F238E27FC236}">
                  <a16:creationId xmlns:a16="http://schemas.microsoft.com/office/drawing/2014/main" id="{C6FBC7C2-1A57-C512-EAE8-848B694156C9}"/>
                </a:ext>
              </a:extLst>
            </p:cNvPr>
            <p:cNvSpPr txBox="1"/>
            <p:nvPr/>
          </p:nvSpPr>
          <p:spPr>
            <a:xfrm>
              <a:off x="2775792" y="2082243"/>
              <a:ext cx="1687962" cy="348454"/>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chemeClr val="tx1">
                      <a:lumMod val="50000"/>
                    </a:schemeClr>
                  </a:solidFill>
                  <a:latin typeface="Trebuchet MS"/>
                  <a:cs typeface="Trebuchet MS"/>
                </a:rPr>
                <a:t>Detection</a:t>
              </a:r>
              <a:endParaRPr lang="en-US" sz="1600" dirty="0">
                <a:solidFill>
                  <a:schemeClr val="tx1">
                    <a:lumMod val="50000"/>
                  </a:schemeClr>
                </a:solidFill>
                <a:latin typeface="Trebuchet MS"/>
                <a:cs typeface="Trebuchet MS"/>
              </a:endParaRPr>
            </a:p>
          </p:txBody>
        </p:sp>
        <p:sp>
          <p:nvSpPr>
            <p:cNvPr id="58" name="object 20">
              <a:extLst>
                <a:ext uri="{FF2B5EF4-FFF2-40B4-BE49-F238E27FC236}">
                  <a16:creationId xmlns:a16="http://schemas.microsoft.com/office/drawing/2014/main" id="{A7E3BC94-7609-AE96-4CFB-373CFC5C4E50}"/>
                </a:ext>
              </a:extLst>
            </p:cNvPr>
            <p:cNvSpPr txBox="1"/>
            <p:nvPr/>
          </p:nvSpPr>
          <p:spPr>
            <a:xfrm>
              <a:off x="9891486" y="2104771"/>
              <a:ext cx="1649040" cy="348454"/>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chemeClr val="tx1">
                      <a:lumMod val="50000"/>
                    </a:schemeClr>
                  </a:solidFill>
                  <a:latin typeface="Trebuchet MS"/>
                  <a:cs typeface="Trebuchet MS"/>
                </a:rPr>
                <a:t>Analyzing</a:t>
              </a:r>
              <a:endParaRPr lang="en-US" sz="1600" dirty="0">
                <a:solidFill>
                  <a:schemeClr val="tx1">
                    <a:lumMod val="50000"/>
                  </a:schemeClr>
                </a:solidFill>
                <a:latin typeface="Trebuchet MS"/>
                <a:cs typeface="Trebuchet MS"/>
              </a:endParaRPr>
            </a:p>
          </p:txBody>
        </p:sp>
        <p:sp>
          <p:nvSpPr>
            <p:cNvPr id="59" name="object 21">
              <a:extLst>
                <a:ext uri="{FF2B5EF4-FFF2-40B4-BE49-F238E27FC236}">
                  <a16:creationId xmlns:a16="http://schemas.microsoft.com/office/drawing/2014/main" id="{D2C3C651-811E-447D-4D31-CA58E41049C5}"/>
                </a:ext>
              </a:extLst>
            </p:cNvPr>
            <p:cNvSpPr txBox="1"/>
            <p:nvPr/>
          </p:nvSpPr>
          <p:spPr>
            <a:xfrm>
              <a:off x="7816296" y="2096770"/>
              <a:ext cx="1539444" cy="348454"/>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chemeClr val="tx1">
                      <a:lumMod val="50000"/>
                    </a:schemeClr>
                  </a:solidFill>
                  <a:latin typeface="Trebuchet MS"/>
                  <a:cs typeface="Trebuchet MS"/>
                </a:rPr>
                <a:t>Mapping</a:t>
              </a:r>
              <a:endParaRPr lang="en-US" sz="1600" dirty="0">
                <a:solidFill>
                  <a:schemeClr val="tx1">
                    <a:lumMod val="50000"/>
                  </a:schemeClr>
                </a:solidFill>
                <a:latin typeface="Trebuchet MS"/>
                <a:cs typeface="Trebuchet MS"/>
              </a:endParaRPr>
            </a:p>
          </p:txBody>
        </p:sp>
        <p:grpSp>
          <p:nvGrpSpPr>
            <p:cNvPr id="60" name="Group 59">
              <a:extLst>
                <a:ext uri="{FF2B5EF4-FFF2-40B4-BE49-F238E27FC236}">
                  <a16:creationId xmlns:a16="http://schemas.microsoft.com/office/drawing/2014/main" id="{9BD44CC5-3394-764D-7120-474BB4597FCE}"/>
                </a:ext>
              </a:extLst>
            </p:cNvPr>
            <p:cNvGrpSpPr/>
            <p:nvPr/>
          </p:nvGrpSpPr>
          <p:grpSpPr>
            <a:xfrm>
              <a:off x="4741164" y="2695957"/>
              <a:ext cx="623824" cy="451102"/>
              <a:chOff x="4741164" y="2695957"/>
              <a:chExt cx="623824" cy="451102"/>
            </a:xfrm>
          </p:grpSpPr>
          <p:sp>
            <p:nvSpPr>
              <p:cNvPr id="61" name="object 24">
                <a:extLst>
                  <a:ext uri="{FF2B5EF4-FFF2-40B4-BE49-F238E27FC236}">
                    <a16:creationId xmlns:a16="http://schemas.microsoft.com/office/drawing/2014/main" id="{C8FA5B61-DC5C-6CC9-B5D6-775F421F08F1}"/>
                  </a:ext>
                </a:extLst>
              </p:cNvPr>
              <p:cNvSpPr/>
              <p:nvPr/>
            </p:nvSpPr>
            <p:spPr>
              <a:xfrm>
                <a:off x="5017008" y="2779775"/>
                <a:ext cx="347980" cy="271780"/>
              </a:xfrm>
              <a:custGeom>
                <a:avLst/>
                <a:gdLst/>
                <a:ahLst/>
                <a:cxnLst/>
                <a:rect l="l" t="t" r="r" b="b"/>
                <a:pathLst>
                  <a:path w="347979" h="271780">
                    <a:moveTo>
                      <a:pt x="211836" y="0"/>
                    </a:moveTo>
                    <a:lnTo>
                      <a:pt x="211836" y="67818"/>
                    </a:lnTo>
                    <a:lnTo>
                      <a:pt x="0" y="67818"/>
                    </a:lnTo>
                    <a:lnTo>
                      <a:pt x="0" y="203454"/>
                    </a:lnTo>
                    <a:lnTo>
                      <a:pt x="211836" y="203454"/>
                    </a:lnTo>
                    <a:lnTo>
                      <a:pt x="211836" y="271272"/>
                    </a:lnTo>
                    <a:lnTo>
                      <a:pt x="347472" y="135636"/>
                    </a:lnTo>
                    <a:lnTo>
                      <a:pt x="211836" y="0"/>
                    </a:lnTo>
                    <a:close/>
                  </a:path>
                </a:pathLst>
              </a:custGeom>
              <a:solidFill>
                <a:srgbClr val="000000"/>
              </a:solidFill>
            </p:spPr>
            <p:txBody>
              <a:bodyPr wrap="square" lIns="0" tIns="0" rIns="0" bIns="0" rtlCol="0"/>
              <a:lstStyle/>
              <a:p>
                <a:endParaRPr/>
              </a:p>
            </p:txBody>
          </p:sp>
          <p:pic>
            <p:nvPicPr>
              <p:cNvPr id="62" name="object 25">
                <a:extLst>
                  <a:ext uri="{FF2B5EF4-FFF2-40B4-BE49-F238E27FC236}">
                    <a16:creationId xmlns:a16="http://schemas.microsoft.com/office/drawing/2014/main" id="{B0C3BD87-B9D5-DF24-D56D-5DD1611F1B91}"/>
                  </a:ext>
                </a:extLst>
              </p:cNvPr>
              <p:cNvPicPr/>
              <p:nvPr/>
            </p:nvPicPr>
            <p:blipFill>
              <a:blip r:embed="rId11" cstate="print"/>
              <a:stretch>
                <a:fillRect/>
              </a:stretch>
            </p:blipFill>
            <p:spPr>
              <a:xfrm>
                <a:off x="4741164" y="2695957"/>
                <a:ext cx="406907" cy="451102"/>
              </a:xfrm>
              <a:prstGeom prst="rect">
                <a:avLst/>
              </a:prstGeom>
            </p:spPr>
          </p:pic>
        </p:grpSp>
        <p:grpSp>
          <p:nvGrpSpPr>
            <p:cNvPr id="63" name="Group 62">
              <a:extLst>
                <a:ext uri="{FF2B5EF4-FFF2-40B4-BE49-F238E27FC236}">
                  <a16:creationId xmlns:a16="http://schemas.microsoft.com/office/drawing/2014/main" id="{99528989-28B1-FF8F-F848-CA4070696D27}"/>
                </a:ext>
              </a:extLst>
            </p:cNvPr>
            <p:cNvGrpSpPr/>
            <p:nvPr/>
          </p:nvGrpSpPr>
          <p:grpSpPr>
            <a:xfrm>
              <a:off x="4721352" y="3872484"/>
              <a:ext cx="617728" cy="411479"/>
              <a:chOff x="4721352" y="3872484"/>
              <a:chExt cx="617728" cy="411479"/>
            </a:xfrm>
          </p:grpSpPr>
          <p:sp>
            <p:nvSpPr>
              <p:cNvPr id="64" name="object 27">
                <a:extLst>
                  <a:ext uri="{FF2B5EF4-FFF2-40B4-BE49-F238E27FC236}">
                    <a16:creationId xmlns:a16="http://schemas.microsoft.com/office/drawing/2014/main" id="{10E4C9B3-6954-1BD4-9A93-6FE4E804DC18}"/>
                  </a:ext>
                </a:extLst>
              </p:cNvPr>
              <p:cNvSpPr/>
              <p:nvPr/>
            </p:nvSpPr>
            <p:spPr>
              <a:xfrm>
                <a:off x="4991100" y="3965448"/>
                <a:ext cx="347980" cy="271780"/>
              </a:xfrm>
              <a:custGeom>
                <a:avLst/>
                <a:gdLst/>
                <a:ahLst/>
                <a:cxnLst/>
                <a:rect l="l" t="t" r="r" b="b"/>
                <a:pathLst>
                  <a:path w="347979" h="271779">
                    <a:moveTo>
                      <a:pt x="211836" y="0"/>
                    </a:moveTo>
                    <a:lnTo>
                      <a:pt x="211836" y="67818"/>
                    </a:lnTo>
                    <a:lnTo>
                      <a:pt x="0" y="67818"/>
                    </a:lnTo>
                    <a:lnTo>
                      <a:pt x="0" y="203454"/>
                    </a:lnTo>
                    <a:lnTo>
                      <a:pt x="211836" y="203454"/>
                    </a:lnTo>
                    <a:lnTo>
                      <a:pt x="211836" y="271272"/>
                    </a:lnTo>
                    <a:lnTo>
                      <a:pt x="347472" y="135636"/>
                    </a:lnTo>
                    <a:lnTo>
                      <a:pt x="211836" y="0"/>
                    </a:lnTo>
                    <a:close/>
                  </a:path>
                </a:pathLst>
              </a:custGeom>
              <a:solidFill>
                <a:srgbClr val="000000"/>
              </a:solidFill>
            </p:spPr>
            <p:txBody>
              <a:bodyPr wrap="square" lIns="0" tIns="0" rIns="0" bIns="0" rtlCol="0"/>
              <a:lstStyle/>
              <a:p>
                <a:endParaRPr/>
              </a:p>
            </p:txBody>
          </p:sp>
          <p:pic>
            <p:nvPicPr>
              <p:cNvPr id="65" name="object 28">
                <a:extLst>
                  <a:ext uri="{FF2B5EF4-FFF2-40B4-BE49-F238E27FC236}">
                    <a16:creationId xmlns:a16="http://schemas.microsoft.com/office/drawing/2014/main" id="{97910B5E-7E02-DE63-AC89-ECC22780C636}"/>
                  </a:ext>
                </a:extLst>
              </p:cNvPr>
              <p:cNvPicPr/>
              <p:nvPr/>
            </p:nvPicPr>
            <p:blipFill>
              <a:blip r:embed="rId12" cstate="print"/>
              <a:stretch>
                <a:fillRect/>
              </a:stretch>
            </p:blipFill>
            <p:spPr>
              <a:xfrm>
                <a:off x="4721352" y="3872484"/>
                <a:ext cx="391665" cy="411479"/>
              </a:xfrm>
              <a:prstGeom prst="rect">
                <a:avLst/>
              </a:prstGeom>
            </p:spPr>
          </p:pic>
        </p:grpSp>
        <p:grpSp>
          <p:nvGrpSpPr>
            <p:cNvPr id="66" name="Group 65">
              <a:extLst>
                <a:ext uri="{FF2B5EF4-FFF2-40B4-BE49-F238E27FC236}">
                  <a16:creationId xmlns:a16="http://schemas.microsoft.com/office/drawing/2014/main" id="{91B0F4A1-0085-081C-4E28-1356A51B865A}"/>
                </a:ext>
              </a:extLst>
            </p:cNvPr>
            <p:cNvGrpSpPr/>
            <p:nvPr/>
          </p:nvGrpSpPr>
          <p:grpSpPr>
            <a:xfrm>
              <a:off x="5483352" y="2473451"/>
              <a:ext cx="1338071" cy="2110739"/>
              <a:chOff x="5483352" y="2473451"/>
              <a:chExt cx="1338071" cy="2110739"/>
            </a:xfrm>
          </p:grpSpPr>
          <p:sp>
            <p:nvSpPr>
              <p:cNvPr id="67" name="object 30">
                <a:extLst>
                  <a:ext uri="{FF2B5EF4-FFF2-40B4-BE49-F238E27FC236}">
                    <a16:creationId xmlns:a16="http://schemas.microsoft.com/office/drawing/2014/main" id="{62176C12-3E07-8008-7969-D85FE0BE7316}"/>
                  </a:ext>
                </a:extLst>
              </p:cNvPr>
              <p:cNvSpPr/>
              <p:nvPr/>
            </p:nvSpPr>
            <p:spPr>
              <a:xfrm>
                <a:off x="5654040" y="2473451"/>
                <a:ext cx="1010285" cy="739775"/>
              </a:xfrm>
              <a:custGeom>
                <a:avLst/>
                <a:gdLst/>
                <a:ahLst/>
                <a:cxnLst/>
                <a:rect l="l" t="t" r="r" b="b"/>
                <a:pathLst>
                  <a:path w="1010284" h="739775">
                    <a:moveTo>
                      <a:pt x="0" y="739521"/>
                    </a:moveTo>
                    <a:lnTo>
                      <a:pt x="1010158" y="0"/>
                    </a:lnTo>
                  </a:path>
                </a:pathLst>
              </a:custGeom>
              <a:ln w="76200">
                <a:solidFill>
                  <a:srgbClr val="000000"/>
                </a:solidFill>
              </a:ln>
            </p:spPr>
            <p:txBody>
              <a:bodyPr wrap="square" lIns="0" tIns="0" rIns="0" bIns="0" rtlCol="0"/>
              <a:lstStyle/>
              <a:p>
                <a:endParaRPr/>
              </a:p>
            </p:txBody>
          </p:sp>
          <p:pic>
            <p:nvPicPr>
              <p:cNvPr id="68" name="object 31">
                <a:extLst>
                  <a:ext uri="{FF2B5EF4-FFF2-40B4-BE49-F238E27FC236}">
                    <a16:creationId xmlns:a16="http://schemas.microsoft.com/office/drawing/2014/main" id="{DB9E0654-0E2F-2C27-8FA7-87C41A8CD4BB}"/>
                  </a:ext>
                </a:extLst>
              </p:cNvPr>
              <p:cNvPicPr/>
              <p:nvPr/>
            </p:nvPicPr>
            <p:blipFill>
              <a:blip r:embed="rId13" cstate="print"/>
              <a:stretch>
                <a:fillRect/>
              </a:stretch>
            </p:blipFill>
            <p:spPr>
              <a:xfrm>
                <a:off x="5483352" y="3244595"/>
                <a:ext cx="1338071" cy="1339595"/>
              </a:xfrm>
              <a:prstGeom prst="rect">
                <a:avLst/>
              </a:prstGeom>
            </p:spPr>
          </p:pic>
        </p:grpSp>
        <p:grpSp>
          <p:nvGrpSpPr>
            <p:cNvPr id="69" name="Group 68">
              <a:extLst>
                <a:ext uri="{FF2B5EF4-FFF2-40B4-BE49-F238E27FC236}">
                  <a16:creationId xmlns:a16="http://schemas.microsoft.com/office/drawing/2014/main" id="{46B20552-094D-D424-BCB4-950C66381EF1}"/>
                </a:ext>
              </a:extLst>
            </p:cNvPr>
            <p:cNvGrpSpPr/>
            <p:nvPr/>
          </p:nvGrpSpPr>
          <p:grpSpPr>
            <a:xfrm>
              <a:off x="4721352" y="4943857"/>
              <a:ext cx="674116" cy="413002"/>
              <a:chOff x="4721352" y="4943857"/>
              <a:chExt cx="674116" cy="413002"/>
            </a:xfrm>
          </p:grpSpPr>
          <p:sp>
            <p:nvSpPr>
              <p:cNvPr id="70" name="object 33">
                <a:extLst>
                  <a:ext uri="{FF2B5EF4-FFF2-40B4-BE49-F238E27FC236}">
                    <a16:creationId xmlns:a16="http://schemas.microsoft.com/office/drawing/2014/main" id="{08806D72-4CA6-59E1-388F-8B7B01169664}"/>
                  </a:ext>
                </a:extLst>
              </p:cNvPr>
              <p:cNvSpPr/>
              <p:nvPr/>
            </p:nvSpPr>
            <p:spPr>
              <a:xfrm>
                <a:off x="5047488" y="5041391"/>
                <a:ext cx="347980" cy="271780"/>
              </a:xfrm>
              <a:custGeom>
                <a:avLst/>
                <a:gdLst/>
                <a:ahLst/>
                <a:cxnLst/>
                <a:rect l="l" t="t" r="r" b="b"/>
                <a:pathLst>
                  <a:path w="347979" h="271779">
                    <a:moveTo>
                      <a:pt x="211836" y="0"/>
                    </a:moveTo>
                    <a:lnTo>
                      <a:pt x="211836" y="67818"/>
                    </a:lnTo>
                    <a:lnTo>
                      <a:pt x="0" y="67818"/>
                    </a:lnTo>
                    <a:lnTo>
                      <a:pt x="0" y="203454"/>
                    </a:lnTo>
                    <a:lnTo>
                      <a:pt x="211836" y="203454"/>
                    </a:lnTo>
                    <a:lnTo>
                      <a:pt x="211836" y="271272"/>
                    </a:lnTo>
                    <a:lnTo>
                      <a:pt x="347472" y="135636"/>
                    </a:lnTo>
                    <a:lnTo>
                      <a:pt x="211836" y="0"/>
                    </a:lnTo>
                    <a:close/>
                  </a:path>
                </a:pathLst>
              </a:custGeom>
              <a:solidFill>
                <a:srgbClr val="000000"/>
              </a:solidFill>
            </p:spPr>
            <p:txBody>
              <a:bodyPr wrap="square" lIns="0" tIns="0" rIns="0" bIns="0" rtlCol="0"/>
              <a:lstStyle/>
              <a:p>
                <a:endParaRPr/>
              </a:p>
            </p:txBody>
          </p:sp>
          <p:pic>
            <p:nvPicPr>
              <p:cNvPr id="71" name="object 34">
                <a:extLst>
                  <a:ext uri="{FF2B5EF4-FFF2-40B4-BE49-F238E27FC236}">
                    <a16:creationId xmlns:a16="http://schemas.microsoft.com/office/drawing/2014/main" id="{ED09FE98-8658-6AB4-C0BE-51F65EAE3186}"/>
                  </a:ext>
                </a:extLst>
              </p:cNvPr>
              <p:cNvPicPr/>
              <p:nvPr/>
            </p:nvPicPr>
            <p:blipFill>
              <a:blip r:embed="rId14" cstate="print"/>
              <a:stretch>
                <a:fillRect/>
              </a:stretch>
            </p:blipFill>
            <p:spPr>
              <a:xfrm>
                <a:off x="4721352" y="4943857"/>
                <a:ext cx="402332" cy="413002"/>
              </a:xfrm>
              <a:prstGeom prst="rect">
                <a:avLst/>
              </a:prstGeom>
            </p:spPr>
          </p:pic>
        </p:grpSp>
        <p:pic>
          <p:nvPicPr>
            <p:cNvPr id="72" name="object 35">
              <a:extLst>
                <a:ext uri="{FF2B5EF4-FFF2-40B4-BE49-F238E27FC236}">
                  <a16:creationId xmlns:a16="http://schemas.microsoft.com/office/drawing/2014/main" id="{5312DCF0-6D58-4522-A1C8-A0F4999BC62C}"/>
                </a:ext>
              </a:extLst>
            </p:cNvPr>
            <p:cNvPicPr/>
            <p:nvPr/>
          </p:nvPicPr>
          <p:blipFill>
            <a:blip r:embed="rId15" cstate="print"/>
            <a:stretch>
              <a:fillRect/>
            </a:stretch>
          </p:blipFill>
          <p:spPr>
            <a:xfrm>
              <a:off x="141734" y="3546347"/>
              <a:ext cx="1243581" cy="1976627"/>
            </a:xfrm>
            <a:prstGeom prst="rect">
              <a:avLst/>
            </a:prstGeom>
          </p:spPr>
        </p:pic>
      </p:grpSp>
      <p:pic>
        <p:nvPicPr>
          <p:cNvPr id="74" name="object 15">
            <a:extLst>
              <a:ext uri="{FF2B5EF4-FFF2-40B4-BE49-F238E27FC236}">
                <a16:creationId xmlns:a16="http://schemas.microsoft.com/office/drawing/2014/main" id="{E796CCB6-98C5-F606-B836-050D62CBE53D}"/>
              </a:ext>
            </a:extLst>
          </p:cNvPr>
          <p:cNvPicPr/>
          <p:nvPr/>
        </p:nvPicPr>
        <p:blipFill>
          <a:blip r:embed="rId16" cstate="print"/>
          <a:stretch>
            <a:fillRect/>
          </a:stretch>
        </p:blipFill>
        <p:spPr>
          <a:xfrm>
            <a:off x="7695459" y="357051"/>
            <a:ext cx="1351890" cy="1120463"/>
          </a:xfrm>
          <a:prstGeom prst="rect">
            <a:avLst/>
          </a:prstGeom>
        </p:spPr>
      </p:pic>
      <p:sp>
        <p:nvSpPr>
          <p:cNvPr id="76" name="object 22">
            <a:extLst>
              <a:ext uri="{FF2B5EF4-FFF2-40B4-BE49-F238E27FC236}">
                <a16:creationId xmlns:a16="http://schemas.microsoft.com/office/drawing/2014/main" id="{8F0CE91E-FE38-52F0-9330-7EAAF4F2EF4D}"/>
              </a:ext>
            </a:extLst>
          </p:cNvPr>
          <p:cNvSpPr txBox="1"/>
          <p:nvPr/>
        </p:nvSpPr>
        <p:spPr>
          <a:xfrm>
            <a:off x="6148716" y="511252"/>
            <a:ext cx="1478313" cy="289823"/>
          </a:xfrm>
          <a:prstGeom prst="rect">
            <a:avLst/>
          </a:prstGeom>
        </p:spPr>
        <p:txBody>
          <a:bodyPr vert="horz" wrap="square" lIns="0" tIns="12700" rIns="0" bIns="0" rtlCol="0">
            <a:spAutoFit/>
          </a:bodyPr>
          <a:lstStyle/>
          <a:p>
            <a:pPr marL="12700">
              <a:lnSpc>
                <a:spcPct val="100000"/>
              </a:lnSpc>
              <a:spcBef>
                <a:spcPts val="100"/>
              </a:spcBef>
            </a:pPr>
            <a:r>
              <a:rPr lang="sv-SE" sz="1800" b="1" spc="60" dirty="0">
                <a:solidFill>
                  <a:srgbClr val="252525"/>
                </a:solidFill>
                <a:latin typeface="Trebuchet MS"/>
                <a:cs typeface="Trebuchet MS"/>
              </a:rPr>
              <a:t>Tyck till </a:t>
            </a:r>
            <a:r>
              <a:rPr sz="1800" b="1" spc="60" dirty="0">
                <a:solidFill>
                  <a:srgbClr val="252525"/>
                </a:solidFill>
                <a:latin typeface="Trebuchet MS"/>
                <a:cs typeface="Trebuchet MS"/>
              </a:rPr>
              <a:t>App</a:t>
            </a:r>
            <a:endParaRPr sz="1800" dirty="0">
              <a:latin typeface="Trebuchet MS"/>
              <a:cs typeface="Trebuchet MS"/>
            </a:endParaRPr>
          </a:p>
        </p:txBody>
      </p:sp>
      <p:sp>
        <p:nvSpPr>
          <p:cNvPr id="77" name="object 36">
            <a:extLst>
              <a:ext uri="{FF2B5EF4-FFF2-40B4-BE49-F238E27FC236}">
                <a16:creationId xmlns:a16="http://schemas.microsoft.com/office/drawing/2014/main" id="{B2FE90AC-A74F-6E77-1DF4-C90F80BAC5A4}"/>
              </a:ext>
            </a:extLst>
          </p:cNvPr>
          <p:cNvSpPr txBox="1">
            <a:spLocks noGrp="1"/>
          </p:cNvSpPr>
          <p:nvPr>
            <p:ph type="title"/>
          </p:nvPr>
        </p:nvSpPr>
        <p:spPr>
          <a:xfrm>
            <a:off x="383177" y="565961"/>
            <a:ext cx="3889606" cy="540020"/>
          </a:xfrm>
          <a:prstGeom prst="rect">
            <a:avLst/>
          </a:prstGeom>
        </p:spPr>
        <p:txBody>
          <a:bodyPr vert="horz" wrap="square" lIns="0" tIns="118110" rIns="0" bIns="0" rtlCol="0">
            <a:spAutoFit/>
          </a:bodyPr>
          <a:lstStyle/>
          <a:p>
            <a:pPr marL="12700" marR="5080">
              <a:lnSpc>
                <a:spcPts val="3460"/>
              </a:lnSpc>
              <a:spcBef>
                <a:spcPts val="930"/>
              </a:spcBef>
            </a:pPr>
            <a:r>
              <a:rPr lang="en-US" sz="2800" cap="none" spc="-10" dirty="0">
                <a:solidFill>
                  <a:srgbClr val="002060"/>
                </a:solidFill>
                <a:latin typeface="Times New Roman" panose="02020603050405020304" pitchFamily="18" charset="0"/>
                <a:cs typeface="Times New Roman" panose="02020603050405020304" pitchFamily="18" charset="0"/>
              </a:rPr>
              <a:t>Crowdsourced</a:t>
            </a:r>
            <a:r>
              <a:rPr lang="en-US" sz="2800" b="0" cap="none" spc="-10" dirty="0">
                <a:solidFill>
                  <a:srgbClr val="002060"/>
                </a:solidFill>
                <a:latin typeface="Times New Roman" panose="02020603050405020304" pitchFamily="18" charset="0"/>
                <a:cs typeface="Times New Roman" panose="02020603050405020304" pitchFamily="18" charset="0"/>
              </a:rPr>
              <a:t> </a:t>
            </a:r>
            <a:r>
              <a:rPr lang="en-US" sz="2800" cap="none" spc="-10" dirty="0">
                <a:solidFill>
                  <a:srgbClr val="002060"/>
                </a:solidFill>
                <a:latin typeface="Times New Roman" panose="02020603050405020304" pitchFamily="18" charset="0"/>
                <a:cs typeface="Times New Roman" panose="02020603050405020304" pitchFamily="18" charset="0"/>
              </a:rPr>
              <a:t>Records</a:t>
            </a:r>
            <a:endParaRPr lang="en-US" sz="2800" cap="none"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45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E810F4-4C3F-47A0-BDE3-DF1F35E0B57A}"/>
              </a:ext>
            </a:extLst>
          </p:cNvPr>
          <p:cNvSpPr>
            <a:spLocks noGrp="1"/>
          </p:cNvSpPr>
          <p:nvPr>
            <p:ph type="dt" sz="half" idx="10"/>
          </p:nvPr>
        </p:nvSpPr>
        <p:spPr/>
        <p:txBody>
          <a:bodyPr/>
          <a:lstStyle/>
          <a:p>
            <a:fld id="{10A49EBF-FDC8-5A42-8FEC-9D15BDADFEC1}" type="datetime1">
              <a:rPr lang="sv-SE" smtClean="0"/>
              <a:t>2023-12-12</a:t>
            </a:fld>
            <a:endParaRPr lang="sv-SE"/>
          </a:p>
        </p:txBody>
      </p:sp>
      <p:sp>
        <p:nvSpPr>
          <p:cNvPr id="6" name="Slide Number Placeholder 5">
            <a:extLst>
              <a:ext uri="{FF2B5EF4-FFF2-40B4-BE49-F238E27FC236}">
                <a16:creationId xmlns:a16="http://schemas.microsoft.com/office/drawing/2014/main" id="{F96A163C-C3FE-4C29-98C6-D12884646AB1}"/>
              </a:ext>
            </a:extLst>
          </p:cNvPr>
          <p:cNvSpPr>
            <a:spLocks noGrp="1"/>
          </p:cNvSpPr>
          <p:nvPr>
            <p:ph type="sldNum" sz="quarter" idx="12"/>
          </p:nvPr>
        </p:nvSpPr>
        <p:spPr/>
        <p:txBody>
          <a:bodyPr/>
          <a:lstStyle/>
          <a:p>
            <a:fld id="{344E8EA3-C3DD-5544-8A1C-EA00A1673D37}" type="slidenum">
              <a:rPr lang="sv-SE" smtClean="0"/>
              <a:pPr/>
              <a:t>4</a:t>
            </a:fld>
            <a:endParaRPr lang="sv-SE"/>
          </a:p>
        </p:txBody>
      </p:sp>
      <p:sp>
        <p:nvSpPr>
          <p:cNvPr id="8" name="object 3">
            <a:extLst>
              <a:ext uri="{FF2B5EF4-FFF2-40B4-BE49-F238E27FC236}">
                <a16:creationId xmlns:a16="http://schemas.microsoft.com/office/drawing/2014/main" id="{DC9862FF-E93B-9D09-1728-E862AF6266C6}"/>
              </a:ext>
            </a:extLst>
          </p:cNvPr>
          <p:cNvSpPr txBox="1">
            <a:spLocks noGrp="1"/>
          </p:cNvSpPr>
          <p:nvPr>
            <p:ph type="title"/>
          </p:nvPr>
        </p:nvSpPr>
        <p:spPr>
          <a:xfrm>
            <a:off x="538559" y="589718"/>
            <a:ext cx="8229600" cy="443711"/>
          </a:xfrm>
          <a:prstGeom prst="rect">
            <a:avLst/>
          </a:prstGeom>
        </p:spPr>
        <p:txBody>
          <a:bodyPr vert="horz" wrap="square" lIns="0" tIns="12700" rIns="0" bIns="0" rtlCol="0">
            <a:spAutoFit/>
          </a:bodyPr>
          <a:lstStyle/>
          <a:p>
            <a:pPr marL="12700">
              <a:lnSpc>
                <a:spcPct val="100000"/>
              </a:lnSpc>
              <a:spcBef>
                <a:spcPts val="100"/>
              </a:spcBef>
            </a:pPr>
            <a:r>
              <a:rPr lang="en-US" sz="2800" cap="none" spc="-10" dirty="0">
                <a:solidFill>
                  <a:srgbClr val="002060"/>
                </a:solidFill>
                <a:latin typeface="Times New Roman" panose="02020603050405020304" pitchFamily="18" charset="0"/>
                <a:cs typeface="Times New Roman" panose="02020603050405020304" pitchFamily="18" charset="0"/>
              </a:rPr>
              <a:t>The pandemic changed our movement patterns..</a:t>
            </a:r>
          </a:p>
        </p:txBody>
      </p:sp>
      <p:sp>
        <p:nvSpPr>
          <p:cNvPr id="11" name="object 4">
            <a:extLst>
              <a:ext uri="{FF2B5EF4-FFF2-40B4-BE49-F238E27FC236}">
                <a16:creationId xmlns:a16="http://schemas.microsoft.com/office/drawing/2014/main" id="{D6F39758-7BEF-06AB-12EC-5939D48E1F9C}"/>
              </a:ext>
            </a:extLst>
          </p:cNvPr>
          <p:cNvSpPr txBox="1"/>
          <p:nvPr/>
        </p:nvSpPr>
        <p:spPr>
          <a:xfrm>
            <a:off x="412154" y="4055031"/>
            <a:ext cx="8319691" cy="441018"/>
          </a:xfrm>
          <a:prstGeom prst="rect">
            <a:avLst/>
          </a:prstGeom>
        </p:spPr>
        <p:txBody>
          <a:bodyPr vert="horz" wrap="square" lIns="0" tIns="52705" rIns="0" bIns="0" rtlCol="0">
            <a:spAutoFit/>
          </a:bodyPr>
          <a:lstStyle/>
          <a:p>
            <a:pPr marL="12700" marR="5080" algn="just">
              <a:lnSpc>
                <a:spcPct val="90000"/>
              </a:lnSpc>
              <a:spcBef>
                <a:spcPts val="415"/>
              </a:spcBef>
            </a:pPr>
            <a:r>
              <a:rPr sz="1400" spc="114" dirty="0">
                <a:solidFill>
                  <a:srgbClr val="004690"/>
                </a:solidFill>
                <a:cs typeface="Times New Roman" panose="02020603050405020304" pitchFamily="18" charset="0"/>
              </a:rPr>
              <a:t>Activities</a:t>
            </a:r>
            <a:r>
              <a:rPr sz="1400" spc="5" dirty="0">
                <a:solidFill>
                  <a:srgbClr val="004690"/>
                </a:solidFill>
                <a:cs typeface="Times New Roman" panose="02020603050405020304" pitchFamily="18" charset="0"/>
              </a:rPr>
              <a:t> </a:t>
            </a:r>
            <a:r>
              <a:rPr sz="1400" spc="90" dirty="0">
                <a:solidFill>
                  <a:srgbClr val="004690"/>
                </a:solidFill>
                <a:cs typeface="Times New Roman" panose="02020603050405020304" pitchFamily="18" charset="0"/>
              </a:rPr>
              <a:t>in</a:t>
            </a:r>
            <a:r>
              <a:rPr sz="1400" spc="-10" dirty="0">
                <a:solidFill>
                  <a:srgbClr val="004690"/>
                </a:solidFill>
                <a:cs typeface="Times New Roman" panose="02020603050405020304" pitchFamily="18" charset="0"/>
              </a:rPr>
              <a:t> </a:t>
            </a:r>
            <a:r>
              <a:rPr sz="1400" spc="100" dirty="0">
                <a:solidFill>
                  <a:srgbClr val="004690"/>
                </a:solidFill>
                <a:cs typeface="Times New Roman" panose="02020603050405020304" pitchFamily="18" charset="0"/>
              </a:rPr>
              <a:t>parks</a:t>
            </a:r>
            <a:r>
              <a:rPr sz="1400" spc="-15" dirty="0">
                <a:solidFill>
                  <a:srgbClr val="004690"/>
                </a:solidFill>
                <a:cs typeface="Times New Roman" panose="02020603050405020304" pitchFamily="18" charset="0"/>
              </a:rPr>
              <a:t> </a:t>
            </a:r>
            <a:r>
              <a:rPr sz="1400" spc="185" dirty="0">
                <a:solidFill>
                  <a:srgbClr val="004690"/>
                </a:solidFill>
                <a:cs typeface="Times New Roman" panose="02020603050405020304" pitchFamily="18" charset="0"/>
              </a:rPr>
              <a:t>and</a:t>
            </a:r>
            <a:r>
              <a:rPr sz="1400" spc="-5" dirty="0">
                <a:solidFill>
                  <a:srgbClr val="004690"/>
                </a:solidFill>
                <a:cs typeface="Times New Roman" panose="02020603050405020304" pitchFamily="18" charset="0"/>
              </a:rPr>
              <a:t> </a:t>
            </a:r>
            <a:r>
              <a:rPr sz="1400" spc="140" dirty="0">
                <a:solidFill>
                  <a:srgbClr val="004690"/>
                </a:solidFill>
                <a:cs typeface="Times New Roman" panose="02020603050405020304" pitchFamily="18" charset="0"/>
              </a:rPr>
              <a:t>green</a:t>
            </a:r>
            <a:r>
              <a:rPr sz="1400" spc="5" dirty="0">
                <a:solidFill>
                  <a:srgbClr val="004690"/>
                </a:solidFill>
                <a:cs typeface="Times New Roman" panose="02020603050405020304" pitchFamily="18" charset="0"/>
              </a:rPr>
              <a:t> </a:t>
            </a:r>
            <a:r>
              <a:rPr sz="1400" spc="130" dirty="0">
                <a:solidFill>
                  <a:srgbClr val="004690"/>
                </a:solidFill>
                <a:cs typeface="Times New Roman" panose="02020603050405020304" pitchFamily="18" charset="0"/>
              </a:rPr>
              <a:t>areas</a:t>
            </a:r>
            <a:r>
              <a:rPr sz="1400" spc="-10" dirty="0">
                <a:solidFill>
                  <a:srgbClr val="004690"/>
                </a:solidFill>
                <a:cs typeface="Times New Roman" panose="02020603050405020304" pitchFamily="18" charset="0"/>
              </a:rPr>
              <a:t> </a:t>
            </a:r>
            <a:r>
              <a:rPr sz="1400" spc="120" dirty="0">
                <a:solidFill>
                  <a:srgbClr val="004690"/>
                </a:solidFill>
                <a:cs typeface="Times New Roman" panose="02020603050405020304" pitchFamily="18" charset="0"/>
              </a:rPr>
              <a:t>increased,</a:t>
            </a:r>
            <a:r>
              <a:rPr sz="1400" spc="20" dirty="0">
                <a:solidFill>
                  <a:srgbClr val="004690"/>
                </a:solidFill>
                <a:cs typeface="Times New Roman" panose="02020603050405020304" pitchFamily="18" charset="0"/>
              </a:rPr>
              <a:t> </a:t>
            </a:r>
            <a:r>
              <a:rPr sz="1400" spc="100" dirty="0">
                <a:solidFill>
                  <a:srgbClr val="004690"/>
                </a:solidFill>
                <a:cs typeface="Times New Roman" panose="02020603050405020304" pitchFamily="18" charset="0"/>
              </a:rPr>
              <a:t>around</a:t>
            </a:r>
            <a:r>
              <a:rPr sz="1400" spc="-30" dirty="0">
                <a:solidFill>
                  <a:srgbClr val="004690"/>
                </a:solidFill>
                <a:cs typeface="Times New Roman" panose="02020603050405020304" pitchFamily="18" charset="0"/>
              </a:rPr>
              <a:t> </a:t>
            </a:r>
            <a:r>
              <a:rPr sz="1400" spc="175" dirty="0">
                <a:solidFill>
                  <a:srgbClr val="004690"/>
                </a:solidFill>
                <a:cs typeface="Times New Roman" panose="02020603050405020304" pitchFamily="18" charset="0"/>
              </a:rPr>
              <a:t>basic </a:t>
            </a:r>
            <a:r>
              <a:rPr sz="1400" spc="120" dirty="0">
                <a:solidFill>
                  <a:srgbClr val="004690"/>
                </a:solidFill>
                <a:cs typeface="Times New Roman" panose="02020603050405020304" pitchFamily="18" charset="0"/>
              </a:rPr>
              <a:t>services,</a:t>
            </a:r>
            <a:r>
              <a:rPr sz="1400" spc="15" dirty="0">
                <a:solidFill>
                  <a:srgbClr val="004690"/>
                </a:solidFill>
                <a:cs typeface="Times New Roman" panose="02020603050405020304" pitchFamily="18" charset="0"/>
              </a:rPr>
              <a:t> </a:t>
            </a:r>
            <a:r>
              <a:rPr sz="1400" spc="155" dirty="0">
                <a:solidFill>
                  <a:srgbClr val="004690"/>
                </a:solidFill>
                <a:cs typeface="Times New Roman" panose="02020603050405020304" pitchFamily="18" charset="0"/>
              </a:rPr>
              <a:t>small</a:t>
            </a:r>
            <a:r>
              <a:rPr sz="1400" spc="-10" dirty="0">
                <a:solidFill>
                  <a:srgbClr val="004690"/>
                </a:solidFill>
                <a:cs typeface="Times New Roman" panose="02020603050405020304" pitchFamily="18" charset="0"/>
              </a:rPr>
              <a:t> </a:t>
            </a:r>
            <a:r>
              <a:rPr sz="1400" spc="105" dirty="0">
                <a:solidFill>
                  <a:srgbClr val="004690"/>
                </a:solidFill>
                <a:cs typeface="Times New Roman" panose="02020603050405020304" pitchFamily="18" charset="0"/>
              </a:rPr>
              <a:t>local</a:t>
            </a:r>
            <a:r>
              <a:rPr sz="1400" spc="5" dirty="0">
                <a:solidFill>
                  <a:srgbClr val="004690"/>
                </a:solidFill>
                <a:cs typeface="Times New Roman" panose="02020603050405020304" pitchFamily="18" charset="0"/>
              </a:rPr>
              <a:t> </a:t>
            </a:r>
            <a:r>
              <a:rPr sz="1400" spc="125" dirty="0">
                <a:solidFill>
                  <a:srgbClr val="004690"/>
                </a:solidFill>
                <a:cs typeface="Times New Roman" panose="02020603050405020304" pitchFamily="18" charset="0"/>
              </a:rPr>
              <a:t>squares,</a:t>
            </a:r>
            <a:r>
              <a:rPr sz="1400" spc="-15" dirty="0">
                <a:solidFill>
                  <a:srgbClr val="004690"/>
                </a:solidFill>
                <a:cs typeface="Times New Roman" panose="02020603050405020304" pitchFamily="18" charset="0"/>
              </a:rPr>
              <a:t> </a:t>
            </a:r>
            <a:r>
              <a:rPr sz="1400" spc="185" dirty="0">
                <a:solidFill>
                  <a:srgbClr val="004690"/>
                </a:solidFill>
                <a:cs typeface="Times New Roman" panose="02020603050405020304" pitchFamily="18" charset="0"/>
              </a:rPr>
              <a:t>and</a:t>
            </a:r>
            <a:r>
              <a:rPr sz="1400" spc="5" dirty="0">
                <a:solidFill>
                  <a:srgbClr val="004690"/>
                </a:solidFill>
                <a:cs typeface="Times New Roman" panose="02020603050405020304" pitchFamily="18" charset="0"/>
              </a:rPr>
              <a:t> </a:t>
            </a:r>
            <a:r>
              <a:rPr sz="1400" spc="140" dirty="0">
                <a:solidFill>
                  <a:srgbClr val="004690"/>
                </a:solidFill>
                <a:cs typeface="Times New Roman" panose="02020603050405020304" pitchFamily="18" charset="0"/>
              </a:rPr>
              <a:t>close</a:t>
            </a:r>
            <a:r>
              <a:rPr sz="1400" dirty="0">
                <a:solidFill>
                  <a:srgbClr val="004690"/>
                </a:solidFill>
                <a:cs typeface="Times New Roman" panose="02020603050405020304" pitchFamily="18" charset="0"/>
              </a:rPr>
              <a:t> </a:t>
            </a:r>
            <a:r>
              <a:rPr sz="1400" spc="90" dirty="0">
                <a:solidFill>
                  <a:srgbClr val="004690"/>
                </a:solidFill>
                <a:cs typeface="Times New Roman" panose="02020603050405020304" pitchFamily="18" charset="0"/>
              </a:rPr>
              <a:t>to</a:t>
            </a:r>
            <a:r>
              <a:rPr sz="1400" spc="10" dirty="0">
                <a:solidFill>
                  <a:srgbClr val="004690"/>
                </a:solidFill>
                <a:cs typeface="Times New Roman" panose="02020603050405020304" pitchFamily="18" charset="0"/>
              </a:rPr>
              <a:t> </a:t>
            </a:r>
            <a:r>
              <a:rPr sz="1400" spc="75" dirty="0">
                <a:solidFill>
                  <a:srgbClr val="004690"/>
                </a:solidFill>
                <a:cs typeface="Times New Roman" panose="02020603050405020304" pitchFamily="18" charset="0"/>
              </a:rPr>
              <a:t>outdoor</a:t>
            </a:r>
            <a:r>
              <a:rPr sz="1400" spc="-10" dirty="0">
                <a:solidFill>
                  <a:srgbClr val="004690"/>
                </a:solidFill>
                <a:cs typeface="Times New Roman" panose="02020603050405020304" pitchFamily="18" charset="0"/>
              </a:rPr>
              <a:t> </a:t>
            </a:r>
            <a:r>
              <a:rPr sz="1400" spc="130" dirty="0">
                <a:solidFill>
                  <a:srgbClr val="004690"/>
                </a:solidFill>
                <a:cs typeface="Times New Roman" panose="02020603050405020304" pitchFamily="18" charset="0"/>
              </a:rPr>
              <a:t>serving </a:t>
            </a:r>
            <a:r>
              <a:rPr sz="1400" spc="125" dirty="0">
                <a:solidFill>
                  <a:srgbClr val="004690"/>
                </a:solidFill>
                <a:cs typeface="Times New Roman" panose="02020603050405020304" pitchFamily="18" charset="0"/>
              </a:rPr>
              <a:t>locations</a:t>
            </a:r>
            <a:r>
              <a:rPr sz="1400" spc="35" dirty="0">
                <a:solidFill>
                  <a:srgbClr val="004690"/>
                </a:solidFill>
                <a:cs typeface="Times New Roman" panose="02020603050405020304" pitchFamily="18" charset="0"/>
              </a:rPr>
              <a:t> </a:t>
            </a:r>
            <a:r>
              <a:rPr sz="1100" spc="185" dirty="0">
                <a:solidFill>
                  <a:srgbClr val="004690"/>
                </a:solidFill>
                <a:cs typeface="Times New Roman" panose="02020603050405020304" pitchFamily="18" charset="0"/>
              </a:rPr>
              <a:t>(Legeby</a:t>
            </a:r>
            <a:r>
              <a:rPr sz="1100" spc="45" dirty="0">
                <a:solidFill>
                  <a:srgbClr val="004690"/>
                </a:solidFill>
                <a:cs typeface="Times New Roman" panose="02020603050405020304" pitchFamily="18" charset="0"/>
              </a:rPr>
              <a:t> </a:t>
            </a:r>
            <a:r>
              <a:rPr sz="1100" spc="135" dirty="0">
                <a:solidFill>
                  <a:srgbClr val="004690"/>
                </a:solidFill>
                <a:cs typeface="Times New Roman" panose="02020603050405020304" pitchFamily="18" charset="0"/>
              </a:rPr>
              <a:t>et</a:t>
            </a:r>
            <a:r>
              <a:rPr sz="1100" spc="45" dirty="0">
                <a:solidFill>
                  <a:srgbClr val="004690"/>
                </a:solidFill>
                <a:cs typeface="Times New Roman" panose="02020603050405020304" pitchFamily="18" charset="0"/>
              </a:rPr>
              <a:t> </a:t>
            </a:r>
            <a:r>
              <a:rPr sz="1100" dirty="0">
                <a:solidFill>
                  <a:srgbClr val="004690"/>
                </a:solidFill>
                <a:cs typeface="Times New Roman" panose="02020603050405020304" pitchFamily="18" charset="0"/>
              </a:rPr>
              <a:t>al.,</a:t>
            </a:r>
            <a:r>
              <a:rPr sz="1100" spc="45" dirty="0">
                <a:solidFill>
                  <a:srgbClr val="004690"/>
                </a:solidFill>
                <a:cs typeface="Times New Roman" panose="02020603050405020304" pitchFamily="18" charset="0"/>
              </a:rPr>
              <a:t> </a:t>
            </a:r>
            <a:r>
              <a:rPr sz="1100" spc="150" dirty="0">
                <a:solidFill>
                  <a:srgbClr val="004690"/>
                </a:solidFill>
                <a:cs typeface="Times New Roman" panose="02020603050405020304" pitchFamily="18" charset="0"/>
              </a:rPr>
              <a:t>2022)</a:t>
            </a:r>
            <a:endParaRPr sz="1400" dirty="0">
              <a:cs typeface="Times New Roman" panose="02020603050405020304" pitchFamily="18" charset="0"/>
            </a:endParaRPr>
          </a:p>
        </p:txBody>
      </p:sp>
      <p:sp>
        <p:nvSpPr>
          <p:cNvPr id="13" name="object 4">
            <a:extLst>
              <a:ext uri="{FF2B5EF4-FFF2-40B4-BE49-F238E27FC236}">
                <a16:creationId xmlns:a16="http://schemas.microsoft.com/office/drawing/2014/main" id="{9EF10895-8B52-7F1D-B71E-997F3D0D9FCC}"/>
              </a:ext>
            </a:extLst>
          </p:cNvPr>
          <p:cNvSpPr txBox="1"/>
          <p:nvPr/>
        </p:nvSpPr>
        <p:spPr>
          <a:xfrm>
            <a:off x="538559" y="1171009"/>
            <a:ext cx="7854043" cy="1341457"/>
          </a:xfrm>
          <a:prstGeom prst="rect">
            <a:avLst/>
          </a:prstGeom>
        </p:spPr>
        <p:txBody>
          <a:bodyPr vert="horz" wrap="square" lIns="0" tIns="13335" rIns="0" bIns="0" rtlCol="0">
            <a:spAutoFit/>
          </a:bodyPr>
          <a:lstStyle/>
          <a:p>
            <a:pPr marL="12700" marR="5080">
              <a:lnSpc>
                <a:spcPct val="150000"/>
              </a:lnSpc>
              <a:spcBef>
                <a:spcPts val="105"/>
              </a:spcBef>
            </a:pPr>
            <a:r>
              <a:rPr lang="en-US" sz="2000" dirty="0">
                <a:solidFill>
                  <a:schemeClr val="tx1">
                    <a:lumMod val="50000"/>
                  </a:schemeClr>
                </a:solidFill>
              </a:rPr>
              <a:t>Aim of the study is </a:t>
            </a:r>
            <a:r>
              <a:rPr sz="2000" dirty="0">
                <a:solidFill>
                  <a:schemeClr val="tx1">
                    <a:lumMod val="50000"/>
                  </a:schemeClr>
                </a:solidFill>
              </a:rPr>
              <a:t>to investigate the </a:t>
            </a:r>
            <a:r>
              <a:rPr sz="2000" b="1" dirty="0">
                <a:solidFill>
                  <a:schemeClr val="tx1">
                    <a:lumMod val="50000"/>
                  </a:schemeClr>
                </a:solidFill>
              </a:rPr>
              <a:t>level and the distribution of public disturbance acts </a:t>
            </a:r>
            <a:r>
              <a:rPr sz="2000" dirty="0">
                <a:solidFill>
                  <a:schemeClr val="tx1">
                    <a:lumMod val="50000"/>
                  </a:schemeClr>
                </a:solidFill>
              </a:rPr>
              <a:t>in </a:t>
            </a:r>
            <a:r>
              <a:rPr sz="2000" dirty="0">
                <a:solidFill>
                  <a:srgbClr val="002060"/>
                </a:solidFill>
              </a:rPr>
              <a:t>Stockholm</a:t>
            </a:r>
            <a:r>
              <a:rPr sz="2000" dirty="0">
                <a:solidFill>
                  <a:schemeClr val="tx1">
                    <a:lumMod val="50000"/>
                  </a:schemeClr>
                </a:solidFill>
              </a:rPr>
              <a:t> </a:t>
            </a:r>
            <a:r>
              <a:rPr sz="2000" b="1" dirty="0">
                <a:solidFill>
                  <a:schemeClr val="tx1">
                    <a:lumMod val="50000"/>
                  </a:schemeClr>
                </a:solidFill>
              </a:rPr>
              <a:t>before and after </a:t>
            </a:r>
            <a:r>
              <a:rPr sz="2000" dirty="0">
                <a:solidFill>
                  <a:schemeClr val="tx1">
                    <a:lumMod val="50000"/>
                  </a:schemeClr>
                </a:solidFill>
              </a:rPr>
              <a:t>the recommended stay-at-home measures of the COVID-19 pandemic.</a:t>
            </a:r>
          </a:p>
        </p:txBody>
      </p:sp>
      <p:sp>
        <p:nvSpPr>
          <p:cNvPr id="2" name="object 5">
            <a:extLst>
              <a:ext uri="{FF2B5EF4-FFF2-40B4-BE49-F238E27FC236}">
                <a16:creationId xmlns:a16="http://schemas.microsoft.com/office/drawing/2014/main" id="{A721876C-6D98-711C-FB07-B8E653F7DE71}"/>
              </a:ext>
            </a:extLst>
          </p:cNvPr>
          <p:cNvSpPr txBox="1"/>
          <p:nvPr/>
        </p:nvSpPr>
        <p:spPr>
          <a:xfrm>
            <a:off x="883329" y="3230387"/>
            <a:ext cx="272351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chemeClr val="tx1">
                    <a:lumMod val="50000"/>
                  </a:schemeClr>
                </a:solidFill>
              </a:rPr>
              <a:t>Crowdsourced data</a:t>
            </a:r>
          </a:p>
        </p:txBody>
      </p:sp>
      <p:sp>
        <p:nvSpPr>
          <p:cNvPr id="3" name="object 6">
            <a:extLst>
              <a:ext uri="{FF2B5EF4-FFF2-40B4-BE49-F238E27FC236}">
                <a16:creationId xmlns:a16="http://schemas.microsoft.com/office/drawing/2014/main" id="{B13C7DF9-B7B9-5056-436B-866E85626580}"/>
              </a:ext>
            </a:extLst>
          </p:cNvPr>
          <p:cNvSpPr txBox="1"/>
          <p:nvPr/>
        </p:nvSpPr>
        <p:spPr>
          <a:xfrm>
            <a:off x="4572000" y="2882643"/>
            <a:ext cx="3259454" cy="1049646"/>
          </a:xfrm>
          <a:prstGeom prst="rect">
            <a:avLst/>
          </a:prstGeom>
        </p:spPr>
        <p:txBody>
          <a:bodyPr vert="horz" wrap="square" lIns="0" tIns="112395" rIns="0" bIns="0" rtlCol="0">
            <a:spAutoFit/>
          </a:bodyPr>
          <a:lstStyle/>
          <a:p>
            <a:pPr marL="12700">
              <a:spcBef>
                <a:spcPts val="100"/>
              </a:spcBef>
            </a:pPr>
            <a:r>
              <a:rPr sz="2000" dirty="0">
                <a:solidFill>
                  <a:schemeClr val="tx1">
                    <a:lumMod val="50000"/>
                  </a:schemeClr>
                </a:solidFill>
              </a:rPr>
              <a:t>Did it change?</a:t>
            </a:r>
          </a:p>
          <a:p>
            <a:pPr marL="12700" marR="5080">
              <a:spcBef>
                <a:spcPts val="100"/>
              </a:spcBef>
            </a:pPr>
            <a:r>
              <a:rPr sz="2000" dirty="0">
                <a:solidFill>
                  <a:schemeClr val="tx1">
                    <a:lumMod val="50000"/>
                  </a:schemeClr>
                </a:solidFill>
              </a:rPr>
              <a:t>When/where change the most? Land use?</a:t>
            </a:r>
          </a:p>
        </p:txBody>
      </p:sp>
      <p:sp>
        <p:nvSpPr>
          <p:cNvPr id="5" name="object 7">
            <a:extLst>
              <a:ext uri="{FF2B5EF4-FFF2-40B4-BE49-F238E27FC236}">
                <a16:creationId xmlns:a16="http://schemas.microsoft.com/office/drawing/2014/main" id="{92E64F20-F3F1-8FC1-37A3-BF9DC924F284}"/>
              </a:ext>
            </a:extLst>
          </p:cNvPr>
          <p:cNvSpPr/>
          <p:nvPr/>
        </p:nvSpPr>
        <p:spPr>
          <a:xfrm>
            <a:off x="3291840" y="3390688"/>
            <a:ext cx="1086612" cy="76200"/>
          </a:xfrm>
          <a:custGeom>
            <a:avLst/>
            <a:gdLst/>
            <a:ahLst/>
            <a:cxnLst/>
            <a:rect l="l" t="t" r="r" b="b"/>
            <a:pathLst>
              <a:path w="457200" h="76200">
                <a:moveTo>
                  <a:pt x="381000" y="0"/>
                </a:moveTo>
                <a:lnTo>
                  <a:pt x="381000" y="76200"/>
                </a:lnTo>
                <a:lnTo>
                  <a:pt x="444500" y="44450"/>
                </a:lnTo>
                <a:lnTo>
                  <a:pt x="393700" y="44450"/>
                </a:lnTo>
                <a:lnTo>
                  <a:pt x="393700" y="31750"/>
                </a:lnTo>
                <a:lnTo>
                  <a:pt x="444500" y="31750"/>
                </a:lnTo>
                <a:lnTo>
                  <a:pt x="381000" y="0"/>
                </a:lnTo>
                <a:close/>
              </a:path>
              <a:path w="457200" h="76200">
                <a:moveTo>
                  <a:pt x="381000" y="31750"/>
                </a:moveTo>
                <a:lnTo>
                  <a:pt x="0" y="31750"/>
                </a:lnTo>
                <a:lnTo>
                  <a:pt x="0" y="44450"/>
                </a:lnTo>
                <a:lnTo>
                  <a:pt x="381000" y="44450"/>
                </a:lnTo>
                <a:lnTo>
                  <a:pt x="381000" y="31750"/>
                </a:lnTo>
                <a:close/>
              </a:path>
              <a:path w="457200" h="76200">
                <a:moveTo>
                  <a:pt x="444500" y="31750"/>
                </a:moveTo>
                <a:lnTo>
                  <a:pt x="393700" y="31750"/>
                </a:lnTo>
                <a:lnTo>
                  <a:pt x="393700" y="44450"/>
                </a:lnTo>
                <a:lnTo>
                  <a:pt x="444500" y="44450"/>
                </a:lnTo>
                <a:lnTo>
                  <a:pt x="457200" y="38100"/>
                </a:lnTo>
                <a:lnTo>
                  <a:pt x="444500" y="31750"/>
                </a:lnTo>
                <a:close/>
              </a:path>
            </a:pathLst>
          </a:custGeom>
          <a:solidFill>
            <a:srgbClr val="004690"/>
          </a:solidFill>
        </p:spPr>
        <p:txBody>
          <a:bodyPr wrap="square" lIns="0" tIns="0" rIns="0" bIns="0" rtlCol="0"/>
          <a:lstStyle/>
          <a:p>
            <a:endParaRPr sz="1200"/>
          </a:p>
        </p:txBody>
      </p:sp>
      <p:sp>
        <p:nvSpPr>
          <p:cNvPr id="7" name="object 4">
            <a:extLst>
              <a:ext uri="{FF2B5EF4-FFF2-40B4-BE49-F238E27FC236}">
                <a16:creationId xmlns:a16="http://schemas.microsoft.com/office/drawing/2014/main" id="{AB796C59-13CD-CECE-29BC-BD97D7673311}"/>
              </a:ext>
            </a:extLst>
          </p:cNvPr>
          <p:cNvSpPr txBox="1"/>
          <p:nvPr/>
        </p:nvSpPr>
        <p:spPr>
          <a:xfrm>
            <a:off x="190500" y="4618792"/>
            <a:ext cx="8953500" cy="191719"/>
          </a:xfrm>
          <a:prstGeom prst="rect">
            <a:avLst/>
          </a:prstGeom>
        </p:spPr>
        <p:txBody>
          <a:bodyPr vert="horz" wrap="square" lIns="0" tIns="52705" rIns="0" bIns="0" rtlCol="0">
            <a:spAutoFit/>
          </a:bodyPr>
          <a:lstStyle/>
          <a:p>
            <a:pPr marL="12700" marR="5080" algn="just">
              <a:lnSpc>
                <a:spcPct val="90000"/>
              </a:lnSpc>
              <a:spcBef>
                <a:spcPts val="415"/>
              </a:spcBef>
            </a:pPr>
            <a:r>
              <a:rPr lang="sv-SE" sz="1000" spc="114" dirty="0" err="1">
                <a:solidFill>
                  <a:srgbClr val="004690"/>
                </a:solidFill>
                <a:cs typeface="Times New Roman" panose="02020603050405020304" pitchFamily="18" charset="0"/>
              </a:rPr>
              <a:t>Reference</a:t>
            </a:r>
            <a:r>
              <a:rPr lang="sv-SE" sz="1000" spc="114" dirty="0">
                <a:solidFill>
                  <a:srgbClr val="004690"/>
                </a:solidFill>
                <a:cs typeface="Times New Roman" panose="02020603050405020304" pitchFamily="18" charset="0"/>
              </a:rPr>
              <a:t>: </a:t>
            </a:r>
            <a:r>
              <a:rPr lang="sv-SE" sz="1000" spc="114" dirty="0">
                <a:solidFill>
                  <a:srgbClr val="004690"/>
                </a:solidFill>
                <a:cs typeface="Times New Roman" panose="02020603050405020304" pitchFamily="18" charset="0"/>
                <a:hlinkClick r:id="rId2"/>
              </a:rPr>
              <a:t>https://github.com/parishwadomkar/UrbanPatterns/blob/main/Google%20and%20apple%20Mobility%20data.ipynb</a:t>
            </a:r>
            <a:r>
              <a:rPr lang="sv-SE" sz="1000" spc="114" dirty="0">
                <a:solidFill>
                  <a:srgbClr val="004690"/>
                </a:solidFill>
                <a:cs typeface="Times New Roman" panose="02020603050405020304" pitchFamily="18" charset="0"/>
              </a:rPr>
              <a:t>   </a:t>
            </a:r>
            <a:endParaRPr sz="1000" dirty="0">
              <a:cs typeface="Times New Roman" panose="02020603050405020304" pitchFamily="18" charset="0"/>
            </a:endParaRPr>
          </a:p>
        </p:txBody>
      </p:sp>
    </p:spTree>
    <p:extLst>
      <p:ext uri="{BB962C8B-B14F-4D97-AF65-F5344CB8AC3E}">
        <p14:creationId xmlns:p14="http://schemas.microsoft.com/office/powerpoint/2010/main" val="2814259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086576-D8EF-82A4-260D-9900E3105D9E}"/>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134E7C05-5614-F8FC-4334-110C86D14F82}"/>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9FEF240C-45CB-80AC-9805-77BEF7ADF528}"/>
              </a:ext>
            </a:extLst>
          </p:cNvPr>
          <p:cNvSpPr>
            <a:spLocks noGrp="1"/>
          </p:cNvSpPr>
          <p:nvPr>
            <p:ph type="sldNum" sz="quarter" idx="12"/>
          </p:nvPr>
        </p:nvSpPr>
        <p:spPr/>
        <p:txBody>
          <a:bodyPr/>
          <a:lstStyle/>
          <a:p>
            <a:fld id="{344E8EA3-C3DD-5544-8A1C-EA00A1673D37}" type="slidenum">
              <a:rPr lang="sv-SE" smtClean="0"/>
              <a:pPr/>
              <a:t>5</a:t>
            </a:fld>
            <a:endParaRPr lang="sv-SE"/>
          </a:p>
        </p:txBody>
      </p:sp>
      <p:sp>
        <p:nvSpPr>
          <p:cNvPr id="5" name="Title 4">
            <a:extLst>
              <a:ext uri="{FF2B5EF4-FFF2-40B4-BE49-F238E27FC236}">
                <a16:creationId xmlns:a16="http://schemas.microsoft.com/office/drawing/2014/main" id="{CC4E0120-AFAF-A0D4-A4E2-8838E1E44EC1}"/>
              </a:ext>
            </a:extLst>
          </p:cNvPr>
          <p:cNvSpPr>
            <a:spLocks noGrp="1"/>
          </p:cNvSpPr>
          <p:nvPr>
            <p:ph type="title"/>
          </p:nvPr>
        </p:nvSpPr>
        <p:spPr>
          <a:xfrm>
            <a:off x="389720" y="421857"/>
            <a:ext cx="2005670" cy="668387"/>
          </a:xfrm>
        </p:spPr>
        <p:txBody>
          <a:bodyPr>
            <a:normAutofit/>
          </a:bodyPr>
          <a:lstStyle/>
          <a:p>
            <a:r>
              <a:rPr lang="sv-SE" sz="2800" cap="none" spc="-10" dirty="0" err="1">
                <a:solidFill>
                  <a:srgbClr val="002060"/>
                </a:solidFill>
                <a:latin typeface="Times New Roman" panose="02020603050405020304" pitchFamily="18" charset="0"/>
                <a:cs typeface="Times New Roman" panose="02020603050405020304" pitchFamily="18" charset="0"/>
              </a:rPr>
              <a:t>Study</a:t>
            </a:r>
            <a:r>
              <a:rPr lang="sv-SE" sz="2800" cap="none" spc="-10" dirty="0">
                <a:solidFill>
                  <a:srgbClr val="002060"/>
                </a:solidFill>
                <a:latin typeface="Times New Roman" panose="02020603050405020304" pitchFamily="18" charset="0"/>
                <a:cs typeface="Times New Roman" panose="02020603050405020304" pitchFamily="18" charset="0"/>
              </a:rPr>
              <a:t> area</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95490CD3-E274-EB19-B4F0-29B041C01D2E}"/>
              </a:ext>
            </a:extLst>
          </p:cNvPr>
          <p:cNvGrpSpPr/>
          <p:nvPr/>
        </p:nvGrpSpPr>
        <p:grpSpPr>
          <a:xfrm>
            <a:off x="358608" y="897397"/>
            <a:ext cx="8348708" cy="3922043"/>
            <a:chOff x="657091" y="905018"/>
            <a:chExt cx="8141662" cy="3824778"/>
          </a:xfrm>
        </p:grpSpPr>
        <p:pic>
          <p:nvPicPr>
            <p:cNvPr id="1026" name="Picture 2" descr="Map with all countries of the European Union">
              <a:extLst>
                <a:ext uri="{FF2B5EF4-FFF2-40B4-BE49-F238E27FC236}">
                  <a16:creationId xmlns:a16="http://schemas.microsoft.com/office/drawing/2014/main" id="{5D3FF6EA-463E-682C-0F03-4DE14C54B143}"/>
                </a:ext>
              </a:extLst>
            </p:cNvPr>
            <p:cNvPicPr>
              <a:picLocks noChangeAspect="1" noChangeArrowheads="1"/>
            </p:cNvPicPr>
            <p:nvPr/>
          </p:nvPicPr>
          <p:blipFill rotWithShape="1">
            <a:blip r:embed="rId2">
              <a:clrChange>
                <a:clrFrom>
                  <a:srgbClr val="D4E5F5"/>
                </a:clrFrom>
                <a:clrTo>
                  <a:srgbClr val="D4E5F5">
                    <a:alpha val="0"/>
                  </a:srgbClr>
                </a:clrTo>
              </a:clrChange>
              <a:extLst>
                <a:ext uri="{28A0092B-C50C-407E-A947-70E740481C1C}">
                  <a14:useLocalDpi xmlns:a14="http://schemas.microsoft.com/office/drawing/2010/main" val="0"/>
                </a:ext>
              </a:extLst>
            </a:blip>
            <a:srcRect b="9063"/>
            <a:stretch/>
          </p:blipFill>
          <p:spPr bwMode="auto">
            <a:xfrm>
              <a:off x="657091" y="1494128"/>
              <a:ext cx="3364139" cy="310232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1467628-D4EE-5878-6267-C929B194C223}"/>
                </a:ext>
              </a:extLst>
            </p:cNvPr>
            <p:cNvGrpSpPr/>
            <p:nvPr/>
          </p:nvGrpSpPr>
          <p:grpSpPr>
            <a:xfrm>
              <a:off x="2395390" y="905018"/>
              <a:ext cx="6403363" cy="3824778"/>
              <a:chOff x="3813858" y="1144282"/>
              <a:chExt cx="7638117" cy="4562306"/>
            </a:xfrm>
          </p:grpSpPr>
          <p:pic>
            <p:nvPicPr>
              <p:cNvPr id="8" name="object 3">
                <a:extLst>
                  <a:ext uri="{FF2B5EF4-FFF2-40B4-BE49-F238E27FC236}">
                    <a16:creationId xmlns:a16="http://schemas.microsoft.com/office/drawing/2014/main" id="{35EA52F4-10F2-08D7-030B-5641893CC1DC}"/>
                  </a:ext>
                </a:extLst>
              </p:cNvPr>
              <p:cNvPicPr/>
              <p:nvPr/>
            </p:nvPicPr>
            <p:blipFill>
              <a:blip r:embed="rId3" cstate="print"/>
              <a:stretch>
                <a:fillRect/>
              </a:stretch>
            </p:blipFill>
            <p:spPr>
              <a:xfrm>
                <a:off x="6701985" y="1144282"/>
                <a:ext cx="4749990" cy="4562306"/>
              </a:xfrm>
              <a:prstGeom prst="rect">
                <a:avLst/>
              </a:prstGeom>
            </p:spPr>
          </p:pic>
          <p:sp>
            <p:nvSpPr>
              <p:cNvPr id="9" name="object 4">
                <a:extLst>
                  <a:ext uri="{FF2B5EF4-FFF2-40B4-BE49-F238E27FC236}">
                    <a16:creationId xmlns:a16="http://schemas.microsoft.com/office/drawing/2014/main" id="{52C03A46-2B00-10A4-94EC-B4EBE6E50998}"/>
                  </a:ext>
                </a:extLst>
              </p:cNvPr>
              <p:cNvSpPr txBox="1"/>
              <p:nvPr/>
            </p:nvSpPr>
            <p:spPr>
              <a:xfrm>
                <a:off x="9320169" y="1501321"/>
                <a:ext cx="1633220" cy="346474"/>
              </a:xfrm>
              <a:prstGeom prst="rect">
                <a:avLst/>
              </a:prstGeom>
            </p:spPr>
            <p:txBody>
              <a:bodyPr vert="horz" wrap="square" lIns="0" tIns="13335" rIns="0" bIns="0" rtlCol="0">
                <a:spAutoFit/>
              </a:bodyPr>
              <a:lstStyle/>
              <a:p>
                <a:pPr marL="12700">
                  <a:lnSpc>
                    <a:spcPct val="100000"/>
                  </a:lnSpc>
                  <a:spcBef>
                    <a:spcPts val="105"/>
                  </a:spcBef>
                </a:pPr>
                <a:r>
                  <a:rPr sz="1800" spc="150" dirty="0">
                    <a:solidFill>
                      <a:srgbClr val="004690"/>
                    </a:solidFill>
                    <a:latin typeface="Gill Sans MT"/>
                    <a:cs typeface="Gill Sans MT"/>
                  </a:rPr>
                  <a:t>Stockholm</a:t>
                </a:r>
                <a:endParaRPr sz="1800" dirty="0">
                  <a:latin typeface="Gill Sans MT"/>
                  <a:cs typeface="Gill Sans MT"/>
                </a:endParaRPr>
              </a:p>
            </p:txBody>
          </p:sp>
          <p:sp>
            <p:nvSpPr>
              <p:cNvPr id="10" name="object 5">
                <a:extLst>
                  <a:ext uri="{FF2B5EF4-FFF2-40B4-BE49-F238E27FC236}">
                    <a16:creationId xmlns:a16="http://schemas.microsoft.com/office/drawing/2014/main" id="{399FB8F2-3292-90EC-3279-49E80772F784}"/>
                  </a:ext>
                </a:extLst>
              </p:cNvPr>
              <p:cNvSpPr txBox="1"/>
              <p:nvPr/>
            </p:nvSpPr>
            <p:spPr>
              <a:xfrm>
                <a:off x="3813858" y="1444471"/>
                <a:ext cx="1226185" cy="383187"/>
              </a:xfrm>
              <a:prstGeom prst="rect">
                <a:avLst/>
              </a:prstGeom>
            </p:spPr>
            <p:txBody>
              <a:bodyPr vert="horz" wrap="square" lIns="0" tIns="13335" rIns="0" bIns="0" rtlCol="0">
                <a:spAutoFit/>
              </a:bodyPr>
              <a:lstStyle/>
              <a:p>
                <a:pPr marL="12700">
                  <a:lnSpc>
                    <a:spcPct val="100000"/>
                  </a:lnSpc>
                  <a:spcBef>
                    <a:spcPts val="105"/>
                  </a:spcBef>
                </a:pPr>
                <a:r>
                  <a:rPr sz="2000" spc="190" dirty="0">
                    <a:solidFill>
                      <a:srgbClr val="004690"/>
                    </a:solidFill>
                    <a:latin typeface="Gill Sans MT"/>
                    <a:cs typeface="Gill Sans MT"/>
                  </a:rPr>
                  <a:t>Sweden</a:t>
                </a:r>
                <a:endParaRPr sz="2000" dirty="0">
                  <a:latin typeface="Gill Sans MT"/>
                  <a:cs typeface="Gill Sans MT"/>
                </a:endParaRPr>
              </a:p>
            </p:txBody>
          </p:sp>
          <p:sp>
            <p:nvSpPr>
              <p:cNvPr id="13" name="object 10">
                <a:extLst>
                  <a:ext uri="{FF2B5EF4-FFF2-40B4-BE49-F238E27FC236}">
                    <a16:creationId xmlns:a16="http://schemas.microsoft.com/office/drawing/2014/main" id="{A165EE24-AFCE-90C6-31D2-6F9D79B2A6B2}"/>
                  </a:ext>
                </a:extLst>
              </p:cNvPr>
              <p:cNvSpPr/>
              <p:nvPr/>
            </p:nvSpPr>
            <p:spPr>
              <a:xfrm>
                <a:off x="4178808" y="2191511"/>
                <a:ext cx="3767454" cy="2473325"/>
              </a:xfrm>
              <a:custGeom>
                <a:avLst/>
                <a:gdLst/>
                <a:ahLst/>
                <a:cxnLst/>
                <a:rect l="l" t="t" r="r" b="b"/>
                <a:pathLst>
                  <a:path w="3767454" h="2473325">
                    <a:moveTo>
                      <a:pt x="0" y="954024"/>
                    </a:moveTo>
                    <a:lnTo>
                      <a:pt x="3767328" y="2472817"/>
                    </a:lnTo>
                  </a:path>
                  <a:path w="3767454" h="2473325">
                    <a:moveTo>
                      <a:pt x="0" y="897255"/>
                    </a:moveTo>
                    <a:lnTo>
                      <a:pt x="2611628" y="0"/>
                    </a:lnTo>
                  </a:path>
                </a:pathLst>
              </a:custGeom>
              <a:ln w="6350">
                <a:solidFill>
                  <a:srgbClr val="6097D2"/>
                </a:solidFill>
              </a:ln>
            </p:spPr>
            <p:txBody>
              <a:bodyPr wrap="square" lIns="0" tIns="0" rIns="0" bIns="0" rtlCol="0"/>
              <a:lstStyle/>
              <a:p>
                <a:endParaRPr/>
              </a:p>
            </p:txBody>
          </p:sp>
        </p:grpSp>
      </p:grpSp>
    </p:spTree>
    <p:extLst>
      <p:ext uri="{BB962C8B-B14F-4D97-AF65-F5344CB8AC3E}">
        <p14:creationId xmlns:p14="http://schemas.microsoft.com/office/powerpoint/2010/main" val="3692125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343DF4-2575-6145-138B-24ABB041722A}"/>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30789F56-BBFF-B3A7-775C-4DED5856243F}"/>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A67ED9C4-A4D8-4F92-02F1-77BFE560C938}"/>
              </a:ext>
            </a:extLst>
          </p:cNvPr>
          <p:cNvSpPr>
            <a:spLocks noGrp="1"/>
          </p:cNvSpPr>
          <p:nvPr>
            <p:ph type="sldNum" sz="quarter" idx="12"/>
          </p:nvPr>
        </p:nvSpPr>
        <p:spPr/>
        <p:txBody>
          <a:bodyPr/>
          <a:lstStyle/>
          <a:p>
            <a:fld id="{344E8EA3-C3DD-5544-8A1C-EA00A1673D37}" type="slidenum">
              <a:rPr lang="sv-SE" smtClean="0"/>
              <a:pPr/>
              <a:t>6</a:t>
            </a:fld>
            <a:endParaRPr lang="sv-SE"/>
          </a:p>
        </p:txBody>
      </p:sp>
      <p:sp>
        <p:nvSpPr>
          <p:cNvPr id="9" name="Title 4">
            <a:extLst>
              <a:ext uri="{FF2B5EF4-FFF2-40B4-BE49-F238E27FC236}">
                <a16:creationId xmlns:a16="http://schemas.microsoft.com/office/drawing/2014/main" id="{CE39BCB6-4BBF-136D-10ED-B259E22E3199}"/>
              </a:ext>
            </a:extLst>
          </p:cNvPr>
          <p:cNvSpPr>
            <a:spLocks noGrp="1"/>
          </p:cNvSpPr>
          <p:nvPr>
            <p:ph type="title"/>
          </p:nvPr>
        </p:nvSpPr>
        <p:spPr>
          <a:xfrm>
            <a:off x="389720" y="421857"/>
            <a:ext cx="3229780" cy="668387"/>
          </a:xfrm>
        </p:spPr>
        <p:txBody>
          <a:bodyPr>
            <a:normAutofit/>
          </a:bodyPr>
          <a:lstStyle/>
          <a:p>
            <a:r>
              <a:rPr lang="sv-SE" sz="2800" cap="none" spc="-10" dirty="0">
                <a:solidFill>
                  <a:srgbClr val="002060"/>
                </a:solidFill>
                <a:latin typeface="Times New Roman" panose="02020603050405020304" pitchFamily="18" charset="0"/>
                <a:cs typeface="Times New Roman" panose="02020603050405020304" pitchFamily="18" charset="0"/>
              </a:rPr>
              <a:t>Data and </a:t>
            </a:r>
            <a:r>
              <a:rPr lang="sv-SE" sz="2800" cap="none" spc="-10" dirty="0" err="1">
                <a:solidFill>
                  <a:srgbClr val="002060"/>
                </a:solidFill>
                <a:latin typeface="Times New Roman" panose="02020603050405020304" pitchFamily="18" charset="0"/>
                <a:cs typeface="Times New Roman" panose="02020603050405020304" pitchFamily="18" charset="0"/>
              </a:rPr>
              <a:t>Methods</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sp>
        <p:nvSpPr>
          <p:cNvPr id="10" name="object 4">
            <a:extLst>
              <a:ext uri="{FF2B5EF4-FFF2-40B4-BE49-F238E27FC236}">
                <a16:creationId xmlns:a16="http://schemas.microsoft.com/office/drawing/2014/main" id="{195387A9-E479-084E-867A-98FC0B31338B}"/>
              </a:ext>
            </a:extLst>
          </p:cNvPr>
          <p:cNvSpPr txBox="1"/>
          <p:nvPr/>
        </p:nvSpPr>
        <p:spPr>
          <a:xfrm>
            <a:off x="571500" y="1068720"/>
            <a:ext cx="7882825" cy="3652923"/>
          </a:xfrm>
          <a:prstGeom prst="rect">
            <a:avLst/>
          </a:prstGeom>
        </p:spPr>
        <p:txBody>
          <a:bodyPr vert="horz" wrap="square" lIns="0" tIns="112395" rIns="0" bIns="0" rtlCol="0">
            <a:spAutoFit/>
          </a:bodyPr>
          <a:lstStyle/>
          <a:p>
            <a:pPr marL="469265" indent="-456565">
              <a:lnSpc>
                <a:spcPct val="100000"/>
              </a:lnSpc>
              <a:spcBef>
                <a:spcPts val="885"/>
              </a:spcBef>
              <a:buFont typeface="Arial"/>
              <a:buChar char="•"/>
              <a:tabLst>
                <a:tab pos="469265" algn="l"/>
              </a:tabLst>
            </a:pPr>
            <a:r>
              <a:rPr lang="en-US" sz="1800" spc="85" dirty="0">
                <a:solidFill>
                  <a:srgbClr val="004690"/>
                </a:solidFill>
                <a:cs typeface="Times New Roman" panose="02020603050405020304" pitchFamily="18" charset="0"/>
              </a:rPr>
              <a:t>Data covered a total period of about 30 months (</a:t>
            </a:r>
            <a:r>
              <a:rPr lang="en-US" sz="1800" b="1" spc="85" dirty="0">
                <a:solidFill>
                  <a:srgbClr val="004690"/>
                </a:solidFill>
                <a:cs typeface="Times New Roman" panose="02020603050405020304" pitchFamily="18" charset="0"/>
              </a:rPr>
              <a:t>95,262</a:t>
            </a:r>
            <a:r>
              <a:rPr lang="en-US" sz="1800" spc="85" dirty="0">
                <a:solidFill>
                  <a:srgbClr val="004690"/>
                </a:solidFill>
                <a:cs typeface="Times New Roman" panose="02020603050405020304" pitchFamily="18" charset="0"/>
              </a:rPr>
              <a:t>)</a:t>
            </a:r>
          </a:p>
          <a:p>
            <a:pPr marL="469265" indent="-456565">
              <a:lnSpc>
                <a:spcPct val="100000"/>
              </a:lnSpc>
              <a:spcBef>
                <a:spcPts val="885"/>
              </a:spcBef>
              <a:buFont typeface="Arial"/>
              <a:buChar char="•"/>
              <a:tabLst>
                <a:tab pos="469265" algn="l"/>
              </a:tabLst>
            </a:pPr>
            <a:r>
              <a:rPr lang="en-US" sz="1800" spc="85" dirty="0">
                <a:solidFill>
                  <a:srgbClr val="004690"/>
                </a:solidFill>
                <a:cs typeface="Times New Roman" panose="02020603050405020304" pitchFamily="18" charset="0"/>
              </a:rPr>
              <a:t>5 types (Urine/defecation, littering, graffiti and physical damage, abandoned cars, poor bike/scooter parking)</a:t>
            </a:r>
          </a:p>
          <a:p>
            <a:pPr marL="469265" indent="-456565">
              <a:lnSpc>
                <a:spcPct val="100000"/>
              </a:lnSpc>
              <a:spcBef>
                <a:spcPts val="885"/>
              </a:spcBef>
              <a:buFont typeface="Arial"/>
              <a:buChar char="•"/>
              <a:tabLst>
                <a:tab pos="469265" algn="l"/>
              </a:tabLst>
            </a:pPr>
            <a:r>
              <a:rPr lang="en-US" sz="1800" spc="85" dirty="0">
                <a:solidFill>
                  <a:srgbClr val="004690"/>
                </a:solidFill>
                <a:cs typeface="Times New Roman" panose="02020603050405020304" pitchFamily="18" charset="0"/>
              </a:rPr>
              <a:t>Police recorded statistics of littering &amp; vandalism</a:t>
            </a:r>
          </a:p>
          <a:p>
            <a:pPr marL="469265" indent="-456565">
              <a:lnSpc>
                <a:spcPct val="100000"/>
              </a:lnSpc>
              <a:spcBef>
                <a:spcPts val="885"/>
              </a:spcBef>
              <a:buFont typeface="Arial"/>
              <a:buChar char="•"/>
              <a:tabLst>
                <a:tab pos="469265" algn="l"/>
              </a:tabLst>
            </a:pPr>
            <a:r>
              <a:rPr lang="en-US" sz="1800" b="1" spc="85" dirty="0">
                <a:solidFill>
                  <a:srgbClr val="004690"/>
                </a:solidFill>
                <a:cs typeface="Times New Roman" panose="02020603050405020304" pitchFamily="18" charset="0"/>
              </a:rPr>
              <a:t>Before Pandemic (BP) &amp; Post-Pandemic (PP) </a:t>
            </a:r>
            <a:r>
              <a:rPr lang="en-US" sz="1800" spc="85" dirty="0">
                <a:solidFill>
                  <a:srgbClr val="004690"/>
                </a:solidFill>
                <a:cs typeface="Times New Roman" panose="02020603050405020304" pitchFamily="18" charset="0"/>
              </a:rPr>
              <a:t>	</a:t>
            </a:r>
          </a:p>
          <a:p>
            <a:pPr marL="812165" lvl="1" indent="-456565">
              <a:spcBef>
                <a:spcPts val="885"/>
              </a:spcBef>
              <a:buFont typeface="Arial"/>
              <a:buChar char="•"/>
              <a:tabLst>
                <a:tab pos="469265" algn="l"/>
              </a:tabLst>
            </a:pPr>
            <a:r>
              <a:rPr lang="en-US" sz="1600" b="1" i="1" spc="85" dirty="0">
                <a:solidFill>
                  <a:srgbClr val="004690"/>
                </a:solidFill>
                <a:cs typeface="Times New Roman" panose="02020603050405020304" pitchFamily="18" charset="0"/>
              </a:rPr>
              <a:t>Temporal (time-series) – ARIMA models</a:t>
            </a:r>
          </a:p>
          <a:p>
            <a:pPr marL="812165" lvl="1" indent="-456565">
              <a:spcBef>
                <a:spcPts val="885"/>
              </a:spcBef>
              <a:buFont typeface="Arial"/>
              <a:buChar char="•"/>
              <a:tabLst>
                <a:tab pos="469265" algn="l"/>
              </a:tabLst>
            </a:pPr>
            <a:r>
              <a:rPr lang="en-US" sz="1600" b="1" i="1" spc="85" dirty="0">
                <a:solidFill>
                  <a:srgbClr val="004690"/>
                </a:solidFill>
                <a:cs typeface="Times New Roman" panose="02020603050405020304" pitchFamily="18" charset="0"/>
              </a:rPr>
              <a:t>Spatial Models</a:t>
            </a:r>
          </a:p>
          <a:p>
            <a:pPr marL="1155065" lvl="2" indent="-456565">
              <a:spcBef>
                <a:spcPts val="885"/>
              </a:spcBef>
              <a:buFont typeface="Arial"/>
              <a:buChar char="•"/>
              <a:tabLst>
                <a:tab pos="469265" algn="l"/>
              </a:tabLst>
            </a:pPr>
            <a:r>
              <a:rPr lang="en-US" sz="1600" b="1" i="1" spc="85" dirty="0">
                <a:solidFill>
                  <a:srgbClr val="004690"/>
                </a:solidFill>
                <a:cs typeface="Times New Roman" panose="02020603050405020304" pitchFamily="18" charset="0"/>
              </a:rPr>
              <a:t>Heatmaps (Kernel density estimates) </a:t>
            </a:r>
          </a:p>
          <a:p>
            <a:pPr marL="1155065" lvl="2" indent="-456565">
              <a:spcBef>
                <a:spcPts val="885"/>
              </a:spcBef>
              <a:buFont typeface="Arial"/>
              <a:buChar char="•"/>
              <a:tabLst>
                <a:tab pos="469265" algn="l"/>
              </a:tabLst>
            </a:pPr>
            <a:r>
              <a:rPr lang="en-US" sz="1600" b="1" i="1" spc="85" dirty="0">
                <a:solidFill>
                  <a:srgbClr val="004690"/>
                </a:solidFill>
                <a:cs typeface="Times New Roman" panose="02020603050405020304" pitchFamily="18" charset="0"/>
              </a:rPr>
              <a:t>Poisson-Gamma-CAR regression models</a:t>
            </a:r>
          </a:p>
          <a:p>
            <a:pPr marL="1384300" lvl="4">
              <a:spcBef>
                <a:spcPts val="885"/>
              </a:spcBef>
              <a:tabLst>
                <a:tab pos="469265" algn="l"/>
              </a:tabLst>
            </a:pPr>
            <a:r>
              <a:rPr lang="en-US" sz="1400" b="1" i="1" spc="85" dirty="0">
                <a:solidFill>
                  <a:srgbClr val="004690"/>
                </a:solidFill>
                <a:cs typeface="Times New Roman" panose="02020603050405020304" pitchFamily="18" charset="0"/>
              </a:rPr>
              <a:t>(Consider other Spatial models for results/interpretations..)</a:t>
            </a:r>
            <a:endParaRPr lang="en-US" sz="1600" b="1" i="1" spc="85" dirty="0">
              <a:solidFill>
                <a:srgbClr val="004690"/>
              </a:solidFill>
              <a:cs typeface="Times New Roman" panose="02020603050405020304" pitchFamily="18" charset="0"/>
            </a:endParaRPr>
          </a:p>
        </p:txBody>
      </p:sp>
    </p:spTree>
    <p:extLst>
      <p:ext uri="{BB962C8B-B14F-4D97-AF65-F5344CB8AC3E}">
        <p14:creationId xmlns:p14="http://schemas.microsoft.com/office/powerpoint/2010/main" val="3599031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5D29A-D42B-FAC2-8CBB-AEBEA1A91E75}"/>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3EFB54C2-0ABB-8130-C84B-C7EFB265081B}"/>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D73C48BD-79E8-3BDB-2FEF-CA34A15C83BD}"/>
              </a:ext>
            </a:extLst>
          </p:cNvPr>
          <p:cNvSpPr>
            <a:spLocks noGrp="1"/>
          </p:cNvSpPr>
          <p:nvPr>
            <p:ph type="sldNum" sz="quarter" idx="12"/>
          </p:nvPr>
        </p:nvSpPr>
        <p:spPr/>
        <p:txBody>
          <a:bodyPr/>
          <a:lstStyle/>
          <a:p>
            <a:fld id="{344E8EA3-C3DD-5544-8A1C-EA00A1673D37}" type="slidenum">
              <a:rPr lang="sv-SE" smtClean="0"/>
              <a:pPr/>
              <a:t>7</a:t>
            </a:fld>
            <a:endParaRPr lang="sv-SE"/>
          </a:p>
        </p:txBody>
      </p:sp>
      <p:sp>
        <p:nvSpPr>
          <p:cNvPr id="5" name="Title 4">
            <a:extLst>
              <a:ext uri="{FF2B5EF4-FFF2-40B4-BE49-F238E27FC236}">
                <a16:creationId xmlns:a16="http://schemas.microsoft.com/office/drawing/2014/main" id="{011F22FE-CC6E-E2E5-E794-8D2B464A8FCA}"/>
              </a:ext>
            </a:extLst>
          </p:cNvPr>
          <p:cNvSpPr>
            <a:spLocks noGrp="1"/>
          </p:cNvSpPr>
          <p:nvPr>
            <p:ph type="title"/>
          </p:nvPr>
        </p:nvSpPr>
        <p:spPr>
          <a:xfrm>
            <a:off x="354209" y="561427"/>
            <a:ext cx="8217910" cy="668387"/>
          </a:xfrm>
        </p:spPr>
        <p:txBody>
          <a:bodyPr/>
          <a:lstStyle/>
          <a:p>
            <a:r>
              <a:rPr lang="sv-SE" sz="2800" cap="none" spc="-10" dirty="0" err="1">
                <a:solidFill>
                  <a:srgbClr val="002060"/>
                </a:solidFill>
                <a:latin typeface="Times New Roman" panose="02020603050405020304" pitchFamily="18" charset="0"/>
                <a:cs typeface="Times New Roman" panose="02020603050405020304" pitchFamily="18" charset="0"/>
              </a:rPr>
              <a:t>Exploratory</a:t>
            </a:r>
            <a:r>
              <a:rPr lang="sv-SE" sz="2800" cap="none" spc="-10" dirty="0">
                <a:solidFill>
                  <a:srgbClr val="002060"/>
                </a:solidFill>
                <a:latin typeface="Times New Roman" panose="02020603050405020304" pitchFamily="18" charset="0"/>
                <a:cs typeface="Times New Roman" panose="02020603050405020304" pitchFamily="18" charset="0"/>
              </a:rPr>
              <a:t> data </a:t>
            </a:r>
            <a:r>
              <a:rPr lang="sv-SE" sz="2800" cap="none" spc="-10" dirty="0" err="1">
                <a:solidFill>
                  <a:srgbClr val="002060"/>
                </a:solidFill>
                <a:latin typeface="Times New Roman" panose="02020603050405020304" pitchFamily="18" charset="0"/>
                <a:cs typeface="Times New Roman" panose="02020603050405020304" pitchFamily="18" charset="0"/>
              </a:rPr>
              <a:t>analysis</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8252DD29-C22A-F031-9ED2-6956415899C5}"/>
              </a:ext>
            </a:extLst>
          </p:cNvPr>
          <p:cNvPicPr>
            <a:picLocks noGrp="1" noChangeAspect="1"/>
          </p:cNvPicPr>
          <p:nvPr>
            <p:ph idx="1"/>
          </p:nvPr>
        </p:nvPicPr>
        <p:blipFill>
          <a:blip r:embed="rId2"/>
          <a:stretch>
            <a:fillRect/>
          </a:stretch>
        </p:blipFill>
        <p:spPr>
          <a:xfrm>
            <a:off x="3479754" y="1230379"/>
            <a:ext cx="5207046" cy="3479800"/>
          </a:xfrm>
        </p:spPr>
      </p:pic>
      <p:grpSp>
        <p:nvGrpSpPr>
          <p:cNvPr id="13" name="Group 12">
            <a:extLst>
              <a:ext uri="{FF2B5EF4-FFF2-40B4-BE49-F238E27FC236}">
                <a16:creationId xmlns:a16="http://schemas.microsoft.com/office/drawing/2014/main" id="{CE7519CC-A1D4-BC75-FDE6-6E3DA82257A0}"/>
              </a:ext>
            </a:extLst>
          </p:cNvPr>
          <p:cNvGrpSpPr/>
          <p:nvPr/>
        </p:nvGrpSpPr>
        <p:grpSpPr>
          <a:xfrm>
            <a:off x="457200" y="1673213"/>
            <a:ext cx="2549792" cy="2555599"/>
            <a:chOff x="7474225" y="1630017"/>
            <a:chExt cx="3490624" cy="3498574"/>
          </a:xfrm>
        </p:grpSpPr>
        <p:sp>
          <p:nvSpPr>
            <p:cNvPr id="14" name="Partial Circle 13">
              <a:extLst>
                <a:ext uri="{FF2B5EF4-FFF2-40B4-BE49-F238E27FC236}">
                  <a16:creationId xmlns:a16="http://schemas.microsoft.com/office/drawing/2014/main" id="{A17F3DBF-C3E1-898D-47D2-CFBE0C9CF3F9}"/>
                </a:ext>
              </a:extLst>
            </p:cNvPr>
            <p:cNvSpPr/>
            <p:nvPr/>
          </p:nvSpPr>
          <p:spPr>
            <a:xfrm>
              <a:off x="7474226" y="1630017"/>
              <a:ext cx="3490623" cy="3490623"/>
            </a:xfrm>
            <a:prstGeom prst="pie">
              <a:avLst>
                <a:gd name="adj1" fmla="val 0"/>
                <a:gd name="adj2" fmla="val 11533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sz="1050">
                <a:solidFill>
                  <a:schemeClr val="bg1"/>
                </a:solidFill>
              </a:endParaRPr>
            </a:p>
          </p:txBody>
        </p:sp>
        <p:sp>
          <p:nvSpPr>
            <p:cNvPr id="15" name="Partial Circle 14">
              <a:extLst>
                <a:ext uri="{FF2B5EF4-FFF2-40B4-BE49-F238E27FC236}">
                  <a16:creationId xmlns:a16="http://schemas.microsoft.com/office/drawing/2014/main" id="{2EB65C0A-778D-0BA9-4F8D-F5C4FEC28C9A}"/>
                </a:ext>
              </a:extLst>
            </p:cNvPr>
            <p:cNvSpPr/>
            <p:nvPr/>
          </p:nvSpPr>
          <p:spPr>
            <a:xfrm rot="12475727">
              <a:off x="7474225" y="1637968"/>
              <a:ext cx="3490623" cy="3490623"/>
            </a:xfrm>
            <a:prstGeom prst="pie">
              <a:avLst>
                <a:gd name="adj1" fmla="val 20682079"/>
                <a:gd name="adj2" fmla="val 91329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E" sz="1050">
                <a:solidFill>
                  <a:schemeClr val="bg1"/>
                </a:solidFill>
              </a:endParaRPr>
            </a:p>
          </p:txBody>
        </p:sp>
        <p:sp>
          <p:nvSpPr>
            <p:cNvPr id="16" name="TextBox 15">
              <a:extLst>
                <a:ext uri="{FF2B5EF4-FFF2-40B4-BE49-F238E27FC236}">
                  <a16:creationId xmlns:a16="http://schemas.microsoft.com/office/drawing/2014/main" id="{53280DFA-556D-2FA8-6A67-98E093CAE1E4}"/>
                </a:ext>
              </a:extLst>
            </p:cNvPr>
            <p:cNvSpPr txBox="1"/>
            <p:nvPr/>
          </p:nvSpPr>
          <p:spPr>
            <a:xfrm>
              <a:off x="8050689" y="2318530"/>
              <a:ext cx="2507809" cy="632012"/>
            </a:xfrm>
            <a:prstGeom prst="rect">
              <a:avLst/>
            </a:prstGeom>
            <a:noFill/>
          </p:spPr>
          <p:txBody>
            <a:bodyPr wrap="square">
              <a:spAutoFit/>
            </a:bodyPr>
            <a:lstStyle/>
            <a:p>
              <a:pPr algn="ctr"/>
              <a:r>
                <a:rPr kumimoji="0" lang="en-US" altLang="en-SE" sz="1200" b="1" i="0" u="none" strike="noStrike" cap="none" normalizeH="0" baseline="0" dirty="0">
                  <a:ln>
                    <a:noFill/>
                  </a:ln>
                  <a:solidFill>
                    <a:schemeClr val="bg1"/>
                  </a:solidFill>
                  <a:effectLst/>
                </a:rPr>
                <a:t>Before Pandemic data</a:t>
              </a:r>
            </a:p>
            <a:p>
              <a:pPr algn="ctr"/>
              <a:r>
                <a:rPr kumimoji="0" lang="en-SE" altLang="en-SE" sz="1200" b="1" i="0" u="none" strike="noStrike" cap="none" normalizeH="0" baseline="0" dirty="0">
                  <a:ln>
                    <a:noFill/>
                  </a:ln>
                  <a:solidFill>
                    <a:schemeClr val="bg1"/>
                  </a:solidFill>
                  <a:effectLst/>
                </a:rPr>
                <a:t>183725</a:t>
              </a:r>
              <a:r>
                <a:rPr kumimoji="0" lang="en-GB" altLang="en-SE" sz="1200" b="1" i="0" u="none" strike="noStrike" cap="none" normalizeH="0" baseline="0" dirty="0">
                  <a:ln>
                    <a:noFill/>
                  </a:ln>
                  <a:solidFill>
                    <a:schemeClr val="bg1"/>
                  </a:solidFill>
                  <a:effectLst/>
                </a:rPr>
                <a:t> </a:t>
              </a:r>
              <a:r>
                <a:rPr kumimoji="0" lang="en-GB" altLang="en-SE" sz="1200" i="0" u="none" strike="noStrike" cap="none" normalizeH="0" baseline="0" dirty="0">
                  <a:ln>
                    <a:noFill/>
                  </a:ln>
                  <a:solidFill>
                    <a:schemeClr val="bg1"/>
                  </a:solidFill>
                  <a:effectLst/>
                </a:rPr>
                <a:t>(</a:t>
              </a:r>
              <a:r>
                <a:rPr lang="en-GB" altLang="en-SE" sz="1200" dirty="0">
                  <a:solidFill>
                    <a:schemeClr val="bg1"/>
                  </a:solidFill>
                </a:rPr>
                <a:t>45.30% )</a:t>
              </a:r>
              <a:endParaRPr lang="en-SE" sz="1050" dirty="0">
                <a:solidFill>
                  <a:schemeClr val="bg1"/>
                </a:solidFill>
              </a:endParaRPr>
            </a:p>
          </p:txBody>
        </p:sp>
        <p:sp>
          <p:nvSpPr>
            <p:cNvPr id="17" name="TextBox 16">
              <a:extLst>
                <a:ext uri="{FF2B5EF4-FFF2-40B4-BE49-F238E27FC236}">
                  <a16:creationId xmlns:a16="http://schemas.microsoft.com/office/drawing/2014/main" id="{F12AEFCF-AECA-3644-79F5-39BBF88FBA1B}"/>
                </a:ext>
              </a:extLst>
            </p:cNvPr>
            <p:cNvSpPr txBox="1"/>
            <p:nvPr/>
          </p:nvSpPr>
          <p:spPr>
            <a:xfrm>
              <a:off x="7851250" y="3719585"/>
              <a:ext cx="2507809" cy="632012"/>
            </a:xfrm>
            <a:prstGeom prst="rect">
              <a:avLst/>
            </a:prstGeom>
            <a:noFill/>
          </p:spPr>
          <p:txBody>
            <a:bodyPr wrap="square">
              <a:spAutoFit/>
            </a:bodyPr>
            <a:lstStyle/>
            <a:p>
              <a:pPr algn="ctr"/>
              <a:r>
                <a:rPr kumimoji="0" lang="en-US" altLang="en-SE" sz="1200" b="1" i="0" u="none" strike="noStrike" cap="none" normalizeH="0" baseline="0" dirty="0">
                  <a:ln>
                    <a:noFill/>
                  </a:ln>
                  <a:solidFill>
                    <a:schemeClr val="bg1"/>
                  </a:solidFill>
                  <a:effectLst/>
                </a:rPr>
                <a:t>Post Pandemic data</a:t>
              </a:r>
            </a:p>
            <a:p>
              <a:pPr algn="ctr"/>
              <a:r>
                <a:rPr kumimoji="0" lang="en-SE" altLang="en-SE" sz="1200" b="1" i="0" u="none" strike="noStrike" cap="none" normalizeH="0" baseline="0" dirty="0">
                  <a:ln>
                    <a:noFill/>
                  </a:ln>
                  <a:solidFill>
                    <a:schemeClr val="bg1"/>
                  </a:solidFill>
                  <a:effectLst/>
                </a:rPr>
                <a:t>221825</a:t>
              </a:r>
              <a:r>
                <a:rPr kumimoji="0" lang="en-GB" altLang="en-SE" sz="1200" b="1" i="0" u="none" strike="noStrike" cap="none" normalizeH="0" baseline="0" dirty="0">
                  <a:ln>
                    <a:noFill/>
                  </a:ln>
                  <a:solidFill>
                    <a:schemeClr val="bg1"/>
                  </a:solidFill>
                  <a:effectLst/>
                </a:rPr>
                <a:t> </a:t>
              </a:r>
              <a:r>
                <a:rPr kumimoji="0" lang="en-GB" altLang="en-SE" sz="1200" i="0" u="none" strike="noStrike" cap="none" normalizeH="0" baseline="0" dirty="0">
                  <a:ln>
                    <a:noFill/>
                  </a:ln>
                  <a:solidFill>
                    <a:schemeClr val="bg1"/>
                  </a:solidFill>
                  <a:effectLst/>
                </a:rPr>
                <a:t>(</a:t>
              </a:r>
              <a:r>
                <a:rPr lang="en-GB" altLang="en-SE" sz="1200" dirty="0">
                  <a:solidFill>
                    <a:schemeClr val="bg1"/>
                  </a:solidFill>
                </a:rPr>
                <a:t>54.70% )</a:t>
              </a:r>
              <a:endParaRPr lang="en-SE" sz="1050" dirty="0">
                <a:solidFill>
                  <a:schemeClr val="bg1"/>
                </a:solidFill>
              </a:endParaRPr>
            </a:p>
          </p:txBody>
        </p:sp>
      </p:grpSp>
    </p:spTree>
    <p:extLst>
      <p:ext uri="{BB962C8B-B14F-4D97-AF65-F5344CB8AC3E}">
        <p14:creationId xmlns:p14="http://schemas.microsoft.com/office/powerpoint/2010/main" val="261245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descr="A map with a map of the area">
            <a:extLst>
              <a:ext uri="{FF2B5EF4-FFF2-40B4-BE49-F238E27FC236}">
                <a16:creationId xmlns:a16="http://schemas.microsoft.com/office/drawing/2014/main" id="{7E9164B4-9A1D-2D2E-5A18-D2E5D88F1954}"/>
              </a:ext>
            </a:extLst>
          </p:cNvPr>
          <p:cNvPicPr>
            <a:picLocks noChangeAspect="1"/>
          </p:cNvPicPr>
          <p:nvPr/>
        </p:nvPicPr>
        <p:blipFill rotWithShape="1">
          <a:blip r:embed="rId2">
            <a:extLst>
              <a:ext uri="{28A0092B-C50C-407E-A947-70E740481C1C}">
                <a14:useLocalDpi xmlns:a14="http://schemas.microsoft.com/office/drawing/2010/main" val="0"/>
              </a:ext>
            </a:extLst>
          </a:blip>
          <a:srcRect t="21909" b="20705"/>
          <a:stretch/>
        </p:blipFill>
        <p:spPr>
          <a:xfrm>
            <a:off x="2495549" y="1139956"/>
            <a:ext cx="6507609" cy="3734400"/>
          </a:xfrm>
          <a:prstGeom prst="rect">
            <a:avLst/>
          </a:prstGeom>
        </p:spPr>
      </p:pic>
      <p:sp>
        <p:nvSpPr>
          <p:cNvPr id="2" name="Date Placeholder 1">
            <a:extLst>
              <a:ext uri="{FF2B5EF4-FFF2-40B4-BE49-F238E27FC236}">
                <a16:creationId xmlns:a16="http://schemas.microsoft.com/office/drawing/2014/main" id="{B2E5C4E0-B0C3-25A6-63E5-AA8E39566F23}"/>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DC66AADD-0584-5189-94D6-386CD2C70A8A}"/>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1CFC197A-FE9A-E86C-0F05-0BF42BAAA301}"/>
              </a:ext>
            </a:extLst>
          </p:cNvPr>
          <p:cNvSpPr>
            <a:spLocks noGrp="1"/>
          </p:cNvSpPr>
          <p:nvPr>
            <p:ph type="sldNum" sz="quarter" idx="12"/>
          </p:nvPr>
        </p:nvSpPr>
        <p:spPr/>
        <p:txBody>
          <a:bodyPr/>
          <a:lstStyle/>
          <a:p>
            <a:fld id="{344E8EA3-C3DD-5544-8A1C-EA00A1673D37}" type="slidenum">
              <a:rPr lang="sv-SE" smtClean="0"/>
              <a:pPr/>
              <a:t>8</a:t>
            </a:fld>
            <a:endParaRPr lang="sv-SE"/>
          </a:p>
        </p:txBody>
      </p:sp>
      <p:sp>
        <p:nvSpPr>
          <p:cNvPr id="10" name="Title 4">
            <a:extLst>
              <a:ext uri="{FF2B5EF4-FFF2-40B4-BE49-F238E27FC236}">
                <a16:creationId xmlns:a16="http://schemas.microsoft.com/office/drawing/2014/main" id="{09897200-C8E8-369F-5E47-D8D318AB24D6}"/>
              </a:ext>
            </a:extLst>
          </p:cNvPr>
          <p:cNvSpPr>
            <a:spLocks noGrp="1"/>
          </p:cNvSpPr>
          <p:nvPr>
            <p:ph type="title"/>
          </p:nvPr>
        </p:nvSpPr>
        <p:spPr>
          <a:xfrm>
            <a:off x="354209" y="471569"/>
            <a:ext cx="8217910" cy="668387"/>
          </a:xfrm>
        </p:spPr>
        <p:txBody>
          <a:bodyPr/>
          <a:lstStyle/>
          <a:p>
            <a:r>
              <a:rPr lang="sv-SE" sz="2800" cap="none" spc="-10" dirty="0">
                <a:solidFill>
                  <a:srgbClr val="002060"/>
                </a:solidFill>
                <a:latin typeface="Times New Roman" panose="02020603050405020304" pitchFamily="18" charset="0"/>
                <a:cs typeface="Times New Roman" panose="02020603050405020304" pitchFamily="18" charset="0"/>
              </a:rPr>
              <a:t>Need for </a:t>
            </a:r>
            <a:r>
              <a:rPr lang="sv-SE" sz="2800" cap="none" spc="-10" dirty="0" err="1">
                <a:solidFill>
                  <a:srgbClr val="002060"/>
                </a:solidFill>
                <a:latin typeface="Times New Roman" panose="02020603050405020304" pitchFamily="18" charset="0"/>
                <a:cs typeface="Times New Roman" panose="02020603050405020304" pitchFamily="18" charset="0"/>
              </a:rPr>
              <a:t>spatio</a:t>
            </a:r>
            <a:r>
              <a:rPr lang="sv-SE" sz="2800" cap="none" spc="-10" dirty="0">
                <a:solidFill>
                  <a:srgbClr val="002060"/>
                </a:solidFill>
                <a:latin typeface="Times New Roman" panose="02020603050405020304" pitchFamily="18" charset="0"/>
                <a:cs typeface="Times New Roman" panose="02020603050405020304" pitchFamily="18" charset="0"/>
              </a:rPr>
              <a:t>-temporal </a:t>
            </a:r>
            <a:r>
              <a:rPr lang="sv-SE" sz="2800" cap="none" spc="-10" dirty="0" err="1">
                <a:solidFill>
                  <a:srgbClr val="002060"/>
                </a:solidFill>
                <a:latin typeface="Times New Roman" panose="02020603050405020304" pitchFamily="18" charset="0"/>
                <a:cs typeface="Times New Roman" panose="02020603050405020304" pitchFamily="18" charset="0"/>
              </a:rPr>
              <a:t>analysis</a:t>
            </a:r>
            <a:r>
              <a:rPr lang="sv-SE" sz="2800" cap="none" spc="-10" dirty="0">
                <a:solidFill>
                  <a:srgbClr val="002060"/>
                </a:solidFill>
                <a:latin typeface="Times New Roman" panose="02020603050405020304" pitchFamily="18" charset="0"/>
                <a:cs typeface="Times New Roman" panose="02020603050405020304" pitchFamily="18" charset="0"/>
              </a:rPr>
              <a:t>..</a:t>
            </a:r>
            <a:endParaRPr lang="en-US" sz="2800" cap="none" spc="-10" dirty="0">
              <a:solidFill>
                <a:srgbClr val="002060"/>
              </a:solidFill>
              <a:latin typeface="Times New Roman" panose="02020603050405020304" pitchFamily="18" charset="0"/>
              <a:cs typeface="Times New Roman" panose="02020603050405020304" pitchFamily="18" charset="0"/>
            </a:endParaRPr>
          </a:p>
        </p:txBody>
      </p:sp>
      <p:sp>
        <p:nvSpPr>
          <p:cNvPr id="5" name="object 4">
            <a:extLst>
              <a:ext uri="{FF2B5EF4-FFF2-40B4-BE49-F238E27FC236}">
                <a16:creationId xmlns:a16="http://schemas.microsoft.com/office/drawing/2014/main" id="{E8C8845C-71F9-2878-7187-BB90F490B774}"/>
              </a:ext>
            </a:extLst>
          </p:cNvPr>
          <p:cNvSpPr txBox="1"/>
          <p:nvPr/>
        </p:nvSpPr>
        <p:spPr>
          <a:xfrm>
            <a:off x="259081" y="2380031"/>
            <a:ext cx="2133600" cy="1190454"/>
          </a:xfrm>
          <a:prstGeom prst="rect">
            <a:avLst/>
          </a:prstGeom>
        </p:spPr>
        <p:txBody>
          <a:bodyPr vert="horz" wrap="square" lIns="0" tIns="52705" rIns="0" bIns="0" rtlCol="0">
            <a:spAutoFit/>
          </a:bodyPr>
          <a:lstStyle/>
          <a:p>
            <a:pPr marL="12700" marR="5080">
              <a:lnSpc>
                <a:spcPct val="90000"/>
              </a:lnSpc>
              <a:spcBef>
                <a:spcPts val="415"/>
              </a:spcBef>
            </a:pPr>
            <a:r>
              <a:rPr lang="sv-SE" sz="1000" b="1" spc="114" dirty="0">
                <a:solidFill>
                  <a:srgbClr val="004690"/>
                </a:solidFill>
                <a:cs typeface="Times New Roman" panose="02020603050405020304" pitchFamily="18" charset="0"/>
              </a:rPr>
              <a:t>Generating </a:t>
            </a:r>
            <a:r>
              <a:rPr lang="sv-SE" sz="1000" b="1" spc="114" dirty="0" err="1">
                <a:solidFill>
                  <a:srgbClr val="004690"/>
                </a:solidFill>
                <a:cs typeface="Times New Roman" panose="02020603050405020304" pitchFamily="18" charset="0"/>
              </a:rPr>
              <a:t>visualization</a:t>
            </a:r>
            <a:endParaRPr lang="sv-SE" sz="1000" b="1" spc="114" dirty="0">
              <a:solidFill>
                <a:srgbClr val="004690"/>
              </a:solidFill>
              <a:cs typeface="Times New Roman" panose="02020603050405020304" pitchFamily="18" charset="0"/>
            </a:endParaRPr>
          </a:p>
          <a:p>
            <a:pPr marL="12700" marR="5080">
              <a:lnSpc>
                <a:spcPct val="90000"/>
              </a:lnSpc>
              <a:spcBef>
                <a:spcPts val="415"/>
              </a:spcBef>
            </a:pPr>
            <a:r>
              <a:rPr lang="sv-SE" sz="1100" b="1" spc="114" dirty="0" err="1">
                <a:solidFill>
                  <a:srgbClr val="004690"/>
                </a:solidFill>
                <a:cs typeface="Times New Roman" panose="02020603050405020304" pitchFamily="18" charset="0"/>
              </a:rPr>
              <a:t>Heatmaps</a:t>
            </a:r>
            <a:endParaRPr lang="sv-SE" sz="1100" b="1" spc="114" dirty="0">
              <a:solidFill>
                <a:srgbClr val="004690"/>
              </a:solidFill>
              <a:cs typeface="Times New Roman" panose="02020603050405020304" pitchFamily="18" charset="0"/>
            </a:endParaRPr>
          </a:p>
          <a:p>
            <a:pPr marL="12700" marR="5080">
              <a:lnSpc>
                <a:spcPct val="90000"/>
              </a:lnSpc>
              <a:spcBef>
                <a:spcPts val="415"/>
              </a:spcBef>
            </a:pPr>
            <a:endParaRPr lang="sv-SE" sz="1000" b="1" spc="114" dirty="0">
              <a:solidFill>
                <a:srgbClr val="004690"/>
              </a:solidFill>
              <a:cs typeface="Times New Roman" panose="02020603050405020304" pitchFamily="18" charset="0"/>
            </a:endParaRPr>
          </a:p>
          <a:p>
            <a:pPr marL="12700" marR="5080">
              <a:lnSpc>
                <a:spcPct val="90000"/>
              </a:lnSpc>
              <a:spcBef>
                <a:spcPts val="415"/>
              </a:spcBef>
            </a:pPr>
            <a:r>
              <a:rPr lang="sv-SE" sz="1000" i="1" spc="114" dirty="0" err="1">
                <a:solidFill>
                  <a:srgbClr val="004690"/>
                </a:solidFill>
                <a:cs typeface="Times New Roman" panose="02020603050405020304" pitchFamily="18" charset="0"/>
              </a:rPr>
              <a:t>Reference</a:t>
            </a:r>
            <a:r>
              <a:rPr lang="sv-SE" sz="1000" spc="114" dirty="0">
                <a:solidFill>
                  <a:srgbClr val="004690"/>
                </a:solidFill>
                <a:cs typeface="Times New Roman" panose="02020603050405020304" pitchFamily="18" charset="0"/>
              </a:rPr>
              <a:t>: </a:t>
            </a:r>
            <a:r>
              <a:rPr lang="sv-SE" sz="1000" spc="114" dirty="0">
                <a:solidFill>
                  <a:srgbClr val="004690"/>
                </a:solidFill>
                <a:cs typeface="Times New Roman" panose="02020603050405020304" pitchFamily="18" charset="0"/>
                <a:hlinkClick r:id="rId3"/>
              </a:rPr>
              <a:t>https://github.com/parishwadomkar/UrbanPatterns/blob/main/Visual%20Heatmaps.ipynb</a:t>
            </a:r>
            <a:r>
              <a:rPr lang="sv-SE" sz="1000" spc="114" dirty="0">
                <a:solidFill>
                  <a:srgbClr val="004690"/>
                </a:solidFill>
                <a:cs typeface="Times New Roman" panose="02020603050405020304" pitchFamily="18" charset="0"/>
              </a:rPr>
              <a:t> </a:t>
            </a:r>
            <a:endParaRPr sz="1000" dirty="0">
              <a:cs typeface="Times New Roman" panose="02020603050405020304" pitchFamily="18" charset="0"/>
            </a:endParaRPr>
          </a:p>
        </p:txBody>
      </p:sp>
    </p:spTree>
    <p:extLst>
      <p:ext uri="{BB962C8B-B14F-4D97-AF65-F5344CB8AC3E}">
        <p14:creationId xmlns:p14="http://schemas.microsoft.com/office/powerpoint/2010/main" val="1384502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53407-0E3F-65C2-CEBA-FEA763880A32}"/>
              </a:ext>
            </a:extLst>
          </p:cNvPr>
          <p:cNvSpPr>
            <a:spLocks noGrp="1"/>
          </p:cNvSpPr>
          <p:nvPr>
            <p:ph type="dt" sz="half" idx="10"/>
          </p:nvPr>
        </p:nvSpPr>
        <p:spPr/>
        <p:txBody>
          <a:bodyPr/>
          <a:lstStyle/>
          <a:p>
            <a:fld id="{EA62EDE9-BA80-7E48-A3D1-784549844A76}" type="datetime1">
              <a:rPr lang="sv-SE" smtClean="0"/>
              <a:t>2023-12-12</a:t>
            </a:fld>
            <a:endParaRPr lang="sv-SE"/>
          </a:p>
        </p:txBody>
      </p:sp>
      <p:sp>
        <p:nvSpPr>
          <p:cNvPr id="3" name="Footer Placeholder 2">
            <a:extLst>
              <a:ext uri="{FF2B5EF4-FFF2-40B4-BE49-F238E27FC236}">
                <a16:creationId xmlns:a16="http://schemas.microsoft.com/office/drawing/2014/main" id="{9F07C754-765C-C3CC-2323-776418487F3D}"/>
              </a:ext>
            </a:extLst>
          </p:cNvPr>
          <p:cNvSpPr>
            <a:spLocks noGrp="1"/>
          </p:cNvSpPr>
          <p:nvPr>
            <p:ph type="ftr" sz="quarter" idx="11"/>
          </p:nvPr>
        </p:nvSpPr>
        <p:spPr/>
        <p:txBody>
          <a:bodyPr/>
          <a:lstStyle/>
          <a:p>
            <a:r>
              <a:rPr lang="en-GB" noProof="0"/>
              <a:t>Chalmers University of Technology</a:t>
            </a:r>
          </a:p>
        </p:txBody>
      </p:sp>
      <p:sp>
        <p:nvSpPr>
          <p:cNvPr id="4" name="Slide Number Placeholder 3">
            <a:extLst>
              <a:ext uri="{FF2B5EF4-FFF2-40B4-BE49-F238E27FC236}">
                <a16:creationId xmlns:a16="http://schemas.microsoft.com/office/drawing/2014/main" id="{1FA2B306-4533-C959-ED57-160278C58AF9}"/>
              </a:ext>
            </a:extLst>
          </p:cNvPr>
          <p:cNvSpPr>
            <a:spLocks noGrp="1"/>
          </p:cNvSpPr>
          <p:nvPr>
            <p:ph type="sldNum" sz="quarter" idx="12"/>
          </p:nvPr>
        </p:nvSpPr>
        <p:spPr/>
        <p:txBody>
          <a:bodyPr/>
          <a:lstStyle/>
          <a:p>
            <a:fld id="{344E8EA3-C3DD-5544-8A1C-EA00A1673D37}" type="slidenum">
              <a:rPr lang="sv-SE" smtClean="0"/>
              <a:pPr/>
              <a:t>9</a:t>
            </a:fld>
            <a:endParaRPr lang="sv-SE"/>
          </a:p>
        </p:txBody>
      </p:sp>
      <p:sp>
        <p:nvSpPr>
          <p:cNvPr id="7" name="Rectangle: Diagonal Corners Rounded 6">
            <a:extLst>
              <a:ext uri="{FF2B5EF4-FFF2-40B4-BE49-F238E27FC236}">
                <a16:creationId xmlns:a16="http://schemas.microsoft.com/office/drawing/2014/main" id="{7F48BBE5-977C-4DB2-6331-7661486FF3C8}"/>
              </a:ext>
            </a:extLst>
          </p:cNvPr>
          <p:cNvSpPr/>
          <p:nvPr/>
        </p:nvSpPr>
        <p:spPr>
          <a:xfrm>
            <a:off x="6600824" y="342900"/>
            <a:ext cx="2695575" cy="466725"/>
          </a:xfrm>
          <a:prstGeom prst="round2DiagRect">
            <a:avLst>
              <a:gd name="adj1" fmla="val 50000"/>
              <a:gd name="adj2" fmla="val 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sv-SE" sz="2000" b="1" dirty="0"/>
              <a:t>Temporal </a:t>
            </a:r>
            <a:r>
              <a:rPr lang="sv-SE" sz="2000" b="1" dirty="0" err="1"/>
              <a:t>analysis</a:t>
            </a:r>
            <a:endParaRPr lang="en-US" sz="2000" b="1" dirty="0"/>
          </a:p>
        </p:txBody>
      </p:sp>
      <p:pic>
        <p:nvPicPr>
          <p:cNvPr id="9" name="Picture 8" descr="A graph of a graph showing different colored lines&#10;&#10;Description automatically generated with medium confidence">
            <a:extLst>
              <a:ext uri="{FF2B5EF4-FFF2-40B4-BE49-F238E27FC236}">
                <a16:creationId xmlns:a16="http://schemas.microsoft.com/office/drawing/2014/main" id="{226FBBBE-42F9-9D40-A588-AE4CF9278CDB}"/>
              </a:ext>
            </a:extLst>
          </p:cNvPr>
          <p:cNvPicPr>
            <a:picLocks noChangeAspect="1"/>
          </p:cNvPicPr>
          <p:nvPr/>
        </p:nvPicPr>
        <p:blipFill>
          <a:blip r:embed="rId2"/>
          <a:stretch>
            <a:fillRect/>
          </a:stretch>
        </p:blipFill>
        <p:spPr>
          <a:xfrm>
            <a:off x="3042903" y="948575"/>
            <a:ext cx="5553744" cy="3848100"/>
          </a:xfrm>
          <a:prstGeom prst="rect">
            <a:avLst/>
          </a:prstGeom>
        </p:spPr>
      </p:pic>
      <p:sp>
        <p:nvSpPr>
          <p:cNvPr id="12" name="TextBox 11">
            <a:extLst>
              <a:ext uri="{FF2B5EF4-FFF2-40B4-BE49-F238E27FC236}">
                <a16:creationId xmlns:a16="http://schemas.microsoft.com/office/drawing/2014/main" id="{B87B12A3-ECEE-635D-D340-34029E161E5C}"/>
              </a:ext>
            </a:extLst>
          </p:cNvPr>
          <p:cNvSpPr txBox="1"/>
          <p:nvPr/>
        </p:nvSpPr>
        <p:spPr>
          <a:xfrm>
            <a:off x="380331" y="729500"/>
            <a:ext cx="2315244" cy="1154675"/>
          </a:xfrm>
          <a:prstGeom prst="rect">
            <a:avLst/>
          </a:prstGeom>
          <a:noFill/>
        </p:spPr>
        <p:txBody>
          <a:bodyPr wrap="square">
            <a:spAutoFit/>
          </a:bodyPr>
          <a:lstStyle/>
          <a:p>
            <a:pPr>
              <a:lnSpc>
                <a:spcPct val="150000"/>
              </a:lnSpc>
            </a:pPr>
            <a:r>
              <a:rPr lang="en-US" sz="1600" spc="85" dirty="0">
                <a:solidFill>
                  <a:srgbClr val="004690"/>
                </a:solidFill>
                <a:cs typeface="Times New Roman" panose="02020603050405020304" pitchFamily="18" charset="0"/>
              </a:rPr>
              <a:t>Temporal variations in the dataset: </a:t>
            </a:r>
          </a:p>
          <a:p>
            <a:pPr>
              <a:lnSpc>
                <a:spcPct val="150000"/>
              </a:lnSpc>
            </a:pPr>
            <a:r>
              <a:rPr lang="en-US" sz="1600" b="1" spc="85" dirty="0">
                <a:solidFill>
                  <a:srgbClr val="004690"/>
                </a:solidFill>
                <a:cs typeface="Times New Roman" panose="02020603050405020304" pitchFamily="18" charset="0"/>
              </a:rPr>
              <a:t>Seasonal </a:t>
            </a:r>
            <a:r>
              <a:rPr lang="en-US" sz="1600" spc="85" dirty="0">
                <a:solidFill>
                  <a:srgbClr val="004690"/>
                </a:solidFill>
                <a:cs typeface="Times New Roman" panose="02020603050405020304" pitchFamily="18" charset="0"/>
              </a:rPr>
              <a:t>Trends</a:t>
            </a:r>
            <a:endParaRPr lang="en-US" sz="1600" b="1" dirty="0"/>
          </a:p>
        </p:txBody>
      </p:sp>
      <p:sp>
        <p:nvSpPr>
          <p:cNvPr id="15" name="TextBox 14">
            <a:extLst>
              <a:ext uri="{FF2B5EF4-FFF2-40B4-BE49-F238E27FC236}">
                <a16:creationId xmlns:a16="http://schemas.microsoft.com/office/drawing/2014/main" id="{FC5D6D22-D187-62A2-3FFF-A85F5D3D1744}"/>
              </a:ext>
            </a:extLst>
          </p:cNvPr>
          <p:cNvSpPr txBox="1"/>
          <p:nvPr/>
        </p:nvSpPr>
        <p:spPr>
          <a:xfrm>
            <a:off x="380331" y="2108443"/>
            <a:ext cx="2315244" cy="2555508"/>
          </a:xfrm>
          <a:prstGeom prst="rect">
            <a:avLst/>
          </a:prstGeom>
          <a:noFill/>
        </p:spPr>
        <p:txBody>
          <a:bodyPr wrap="square">
            <a:spAutoFit/>
          </a:bodyPr>
          <a:lstStyle/>
          <a:p>
            <a:pPr>
              <a:lnSpc>
                <a:spcPct val="150000"/>
              </a:lnSpc>
              <a:spcAft>
                <a:spcPts val="800"/>
              </a:spcAft>
            </a:pPr>
            <a:r>
              <a:rPr lang="en-US" sz="1200" b="1" dirty="0">
                <a:effectLst/>
              </a:rPr>
              <a:t>Littering &amp; maintenance</a:t>
            </a:r>
            <a:r>
              <a:rPr lang="en-US" sz="1200" dirty="0">
                <a:effectLst/>
              </a:rPr>
              <a:t>: Cleaning; general; building bags; source sorting (FTI); trash bins and containers; green areas and parks; cleaning of streets and parks; litter; park maintenance; lawn moving; obstacles on footpath in parks..</a:t>
            </a: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76306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beefs9w8fmfxru9caj9tpn74wkbriw"/>
</p:tagLst>
</file>

<file path=ppt/theme/theme1.xml><?xml version="1.0" encoding="utf-8"?>
<a:theme xmlns:a="http://schemas.openxmlformats.org/drawingml/2006/main" name="Title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ster layout">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ster Helsidesbild">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sta bilden Master">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itle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aster layout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Sista bilden Master blå">
  <a:themeElements>
    <a:clrScheme name="Chalmers Colour Theme">
      <a:dk1>
        <a:srgbClr val="4F4F4F"/>
      </a:dk1>
      <a:lt1>
        <a:srgbClr val="FFFFFF"/>
      </a:lt1>
      <a:dk2>
        <a:srgbClr val="6F828C"/>
      </a:dk2>
      <a:lt2>
        <a:srgbClr val="99B3C2"/>
      </a:lt2>
      <a:accent1>
        <a:srgbClr val="003050"/>
      </a:accent1>
      <a:accent2>
        <a:srgbClr val="00A99D"/>
      </a:accent2>
      <a:accent3>
        <a:srgbClr val="006C5C"/>
      </a:accent3>
      <a:accent4>
        <a:srgbClr val="7FB538"/>
      </a:accent4>
      <a:accent5>
        <a:srgbClr val="58B0E3"/>
      </a:accent5>
      <a:accent6>
        <a:srgbClr val="483728"/>
      </a:accent6>
      <a:hlink>
        <a:srgbClr val="F15922"/>
      </a:hlink>
      <a:folHlink>
        <a:srgbClr val="FFCB0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9556</TotalTime>
  <Words>932</Words>
  <Application>Microsoft Office PowerPoint</Application>
  <PresentationFormat>On-screen Show (16:9)</PresentationFormat>
  <Paragraphs>148</Paragraphs>
  <Slides>21</Slides>
  <Notes>1</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21</vt:i4>
      </vt:variant>
    </vt:vector>
  </HeadingPairs>
  <TitlesOfParts>
    <vt:vector size="37" baseType="lpstr">
      <vt:lpstr>Arial</vt:lpstr>
      <vt:lpstr>Calibri</vt:lpstr>
      <vt:lpstr>Cambria Math</vt:lpstr>
      <vt:lpstr>ElsevierSans</vt:lpstr>
      <vt:lpstr>Gill Sans MT</vt:lpstr>
      <vt:lpstr>Google Sans</vt:lpstr>
      <vt:lpstr>Open Sans</vt:lpstr>
      <vt:lpstr>Times New Roman</vt:lpstr>
      <vt:lpstr>Trebuchet MS</vt:lpstr>
      <vt:lpstr>Title Master</vt:lpstr>
      <vt:lpstr>Master layout</vt:lpstr>
      <vt:lpstr>Master Helsidesbild</vt:lpstr>
      <vt:lpstr>Sista bilden Master</vt:lpstr>
      <vt:lpstr>Title Master blå</vt:lpstr>
      <vt:lpstr>Master layout blå</vt:lpstr>
      <vt:lpstr>Sista bilden Master blå</vt:lpstr>
      <vt:lpstr>PowerPoint Presentation</vt:lpstr>
      <vt:lpstr>Acts of public disturbance</vt:lpstr>
      <vt:lpstr>Crowdsourced Records</vt:lpstr>
      <vt:lpstr>The pandemic changed our movement patterns..</vt:lpstr>
      <vt:lpstr>Study area</vt:lpstr>
      <vt:lpstr>Data and Methods</vt:lpstr>
      <vt:lpstr>Exploratory data analysis</vt:lpstr>
      <vt:lpstr>Need for spatio-temporal analysis..</vt:lpstr>
      <vt:lpstr>PowerPoint Presentation</vt:lpstr>
      <vt:lpstr>Time Series analysis (SARIMAX)</vt:lpstr>
      <vt:lpstr>Time Series analysis (SARIMAX)</vt:lpstr>
      <vt:lpstr>Spatial analysis (Poisson Gamma CAR-MCMC model)</vt:lpstr>
      <vt:lpstr>Parameters</vt:lpstr>
      <vt:lpstr>Spatial analysis </vt:lpstr>
      <vt:lpstr>Spatial analysis:  coefficients and spatial trends </vt:lpstr>
      <vt:lpstr>Other Spatial models: Spatial Random Forest </vt:lpstr>
      <vt:lpstr>PowerPoint Presentation</vt:lpstr>
      <vt:lpstr>Income levels</vt:lpstr>
      <vt:lpstr>Residential LUR (tdifd)</vt:lpstr>
      <vt:lpstr>Proximity to transit stations</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Kun Gao</dc:creator>
  <cp:lastModifiedBy>Omkar Parishwad</cp:lastModifiedBy>
  <cp:revision>663</cp:revision>
  <dcterms:modified xsi:type="dcterms:W3CDTF">2023-12-12T12:32:31Z</dcterms:modified>
</cp:coreProperties>
</file>